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580" r:id="rId3"/>
    <p:sldId id="553" r:id="rId4"/>
    <p:sldId id="631" r:id="rId5"/>
    <p:sldId id="658" r:id="rId6"/>
    <p:sldId id="632" r:id="rId7"/>
    <p:sldId id="635" r:id="rId8"/>
    <p:sldId id="637" r:id="rId9"/>
    <p:sldId id="639" r:id="rId10"/>
    <p:sldId id="614" r:id="rId11"/>
    <p:sldId id="542" r:id="rId12"/>
    <p:sldId id="616" r:id="rId13"/>
    <p:sldId id="615" r:id="rId14"/>
    <p:sldId id="626" r:id="rId15"/>
    <p:sldId id="661" r:id="rId16"/>
    <p:sldId id="697" r:id="rId17"/>
    <p:sldId id="698" r:id="rId18"/>
    <p:sldId id="659" r:id="rId19"/>
    <p:sldId id="663" r:id="rId20"/>
    <p:sldId id="640" r:id="rId21"/>
    <p:sldId id="653" r:id="rId22"/>
    <p:sldId id="651" r:id="rId23"/>
    <p:sldId id="699" r:id="rId24"/>
    <p:sldId id="696" r:id="rId25"/>
    <p:sldId id="657" r:id="rId26"/>
    <p:sldId id="677" r:id="rId27"/>
    <p:sldId id="667" r:id="rId28"/>
    <p:sldId id="670" r:id="rId29"/>
    <p:sldId id="671" r:id="rId30"/>
    <p:sldId id="672" r:id="rId31"/>
    <p:sldId id="673" r:id="rId32"/>
    <p:sldId id="674" r:id="rId33"/>
    <p:sldId id="660" r:id="rId34"/>
    <p:sldId id="676" r:id="rId35"/>
    <p:sldId id="636" r:id="rId36"/>
    <p:sldId id="666" r:id="rId37"/>
    <p:sldId id="668" r:id="rId38"/>
    <p:sldId id="669" r:id="rId39"/>
    <p:sldId id="678" r:id="rId40"/>
    <p:sldId id="679" r:id="rId41"/>
    <p:sldId id="684" r:id="rId42"/>
    <p:sldId id="700" r:id="rId43"/>
    <p:sldId id="701" r:id="rId44"/>
    <p:sldId id="694" r:id="rId45"/>
    <p:sldId id="685" r:id="rId46"/>
    <p:sldId id="687" r:id="rId47"/>
    <p:sldId id="683" r:id="rId48"/>
    <p:sldId id="688" r:id="rId49"/>
    <p:sldId id="686" r:id="rId50"/>
    <p:sldId id="681" r:id="rId51"/>
    <p:sldId id="682" r:id="rId52"/>
    <p:sldId id="689" r:id="rId53"/>
    <p:sldId id="691" r:id="rId54"/>
    <p:sldId id="690" r:id="rId55"/>
    <p:sldId id="692" r:id="rId56"/>
    <p:sldId id="693" r:id="rId57"/>
    <p:sldId id="695" r:id="rId58"/>
    <p:sldId id="642" r:id="rId59"/>
    <p:sldId id="633" r:id="rId60"/>
    <p:sldId id="578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" initials="" lastIdx="14" clrIdx="0"/>
  <p:cmAuthor id="2" name="X-man" initials="X" lastIdx="1" clrIdx="1">
    <p:extLst>
      <p:ext uri="{19B8F6BF-5375-455C-9EA6-DF929625EA0E}">
        <p15:presenceInfo xmlns:p15="http://schemas.microsoft.com/office/powerpoint/2012/main" userId="3f113074b01153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28D66"/>
    <a:srgbClr val="EBE0D6"/>
    <a:srgbClr val="B6B6B6"/>
    <a:srgbClr val="2B77C5"/>
    <a:srgbClr val="106F10"/>
    <a:srgbClr val="203864"/>
    <a:srgbClr val="499ADD"/>
    <a:srgbClr val="FFFFFF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 autoAdjust="0"/>
    <p:restoredTop sz="75798" autoAdjust="0"/>
  </p:normalViewPr>
  <p:slideViewPr>
    <p:cSldViewPr snapToGrid="0">
      <p:cViewPr>
        <p:scale>
          <a:sx n="66" d="100"/>
          <a:sy n="66" d="100"/>
        </p:scale>
        <p:origin x="1554" y="11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350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1E83B1-4C51-4074-945E-40E6BE8086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9F9602-BB3F-42DB-8E50-C1C6A8A5C8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D3ACC-26AF-4EE2-8E72-6CEE89A985BF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29DD81-F405-4DC9-8BD7-E10127DE72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3C13F-AA64-41D0-A9BB-781D3F2F8A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2B02-6CD6-460F-BBD6-6637381E1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3790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5334E-7F0A-4CBC-A75A-F59CE5EA3D81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674E0-2D88-4B03-AD51-4CBE56D62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具有可扩展性和互操作性的匿名原子锁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23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13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(Hiding)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和绑定性（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）。隐藏性为承诺值不会泄露任何关于消息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的信息；绑定性是指任何恶意的承诺方都不能将承诺打开为非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的消息且验证通过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Pedersen commitment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完美隐藏性、计算绑定性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0295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8908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Prover </a:t>
            </a:r>
            <a:r>
              <a:rPr lang="zh-CN" altLang="en-US" sz="1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想向 </a:t>
            </a:r>
            <a:r>
              <a:rPr lang="en-US" altLang="zh-CN" sz="1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 </a:t>
            </a:r>
            <a:r>
              <a:rPr lang="zh-CN" altLang="en-US" sz="1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证明知道</a:t>
            </a:r>
            <a:r>
              <a:rPr lang="en-US" altLang="zh-CN" sz="1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zh-CN" altLang="en-US" sz="1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，但是不想把</a:t>
            </a:r>
            <a:r>
              <a:rPr lang="en-US" altLang="zh-CN" sz="1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w</a:t>
            </a:r>
            <a:r>
              <a:rPr lang="zh-CN" altLang="en-US" sz="1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告诉</a:t>
            </a:r>
            <a:r>
              <a:rPr lang="en-US" altLang="zh-CN" sz="12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Verifier</a:t>
            </a:r>
            <a:endParaRPr lang="en-US" altLang="zh-CN" dirty="0"/>
          </a:p>
          <a:p>
            <a:r>
              <a:rPr lang="zh-CN" altLang="en-US" dirty="0"/>
              <a:t>可靠性，完备性，零知识性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5411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8476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87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935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具有可扩展性和互操作性的匿名原子锁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6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endParaRPr lang="en-US" altLang="zh-CN" sz="1400" dirty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27827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9315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610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8008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3360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9144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2862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85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572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3640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28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791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548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2320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4404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97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8598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081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4361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154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4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56997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747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2063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556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1886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5754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9783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06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8706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01083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94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949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1824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891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7703" y="1026779"/>
            <a:ext cx="8637073" cy="1927625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6501" y="3444825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18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40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65A7F1C0-3D4E-417A-A0C7-A12B66A33979}" type="datetime1">
              <a:rPr lang="en-US" altLang="zh-CN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1" y="329311"/>
            <a:ext cx="4973915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57300" y="3181890"/>
            <a:ext cx="979755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/>
          <a:lstStyle>
            <a:lvl1pPr>
              <a:defRPr sz="36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1694890"/>
            <a:ext cx="9603275" cy="4658285"/>
          </a:xfrm>
        </p:spPr>
        <p:txBody>
          <a:bodyPr anchor="t">
            <a:normAutofit/>
          </a:bodyPr>
          <a:lstStyle>
            <a:lvl1pPr>
              <a:defRPr sz="2400">
                <a:solidFill>
                  <a:srgbClr val="454545"/>
                </a:solidFill>
              </a:defRPr>
            </a:lvl1pPr>
            <a:lvl2pPr>
              <a:defRPr sz="2000">
                <a:solidFill>
                  <a:srgbClr val="454545"/>
                </a:solidFill>
              </a:defRPr>
            </a:lvl2pPr>
            <a:lvl3pPr>
              <a:defRPr sz="1800">
                <a:solidFill>
                  <a:srgbClr val="454545"/>
                </a:solidFill>
              </a:defRPr>
            </a:lvl3pPr>
            <a:lvl4pPr>
              <a:defRPr sz="1600">
                <a:solidFill>
                  <a:srgbClr val="454545"/>
                </a:solidFill>
              </a:defRPr>
            </a:lvl4pPr>
            <a:lvl5pPr>
              <a:defRPr sz="1400">
                <a:solidFill>
                  <a:srgbClr val="454545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40" y="330370"/>
            <a:ext cx="3500715" cy="309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FB7A4DF-F9F2-4476-A94F-B48562C8809E}" type="datetime1">
              <a:rPr lang="en-US" altLang="zh-CN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7332" y="216947"/>
            <a:ext cx="5938836" cy="309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11551" y="803020"/>
            <a:ext cx="108694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F604B0-8FE4-4741-AACE-55C0FE8424D7}"/>
              </a:ext>
            </a:extLst>
          </p:cNvPr>
          <p:cNvSpPr txBox="1">
            <a:spLocks/>
          </p:cNvSpPr>
          <p:nvPr userDrawn="1"/>
        </p:nvSpPr>
        <p:spPr>
          <a:xfrm>
            <a:off x="11054855" y="6427446"/>
            <a:ext cx="1048453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800" baseline="0" smtClean="0">
                <a:solidFill>
                  <a:schemeClr val="tx1"/>
                </a:solidFill>
              </a:rPr>
              <a:pPr/>
              <a:t>‹#›</a:t>
            </a:fld>
            <a:r>
              <a:rPr lang="en-US" sz="1800" baseline="0" dirty="0">
                <a:solidFill>
                  <a:schemeClr val="tx1"/>
                </a:solidFill>
              </a:rPr>
              <a:t>/59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3" y="2908319"/>
            <a:ext cx="8643155" cy="1887950"/>
          </a:xfrm>
        </p:spPr>
        <p:txBody>
          <a:bodyPr anchor="b">
            <a:normAutofit/>
          </a:bodyPr>
          <a:lstStyle>
            <a:lvl1pPr algn="l">
              <a:defRPr sz="36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7023" y="4985406"/>
            <a:ext cx="8630447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40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E393A42-05F4-4235-AE76-10B098FD5E8A}" type="datetime1">
              <a:rPr lang="en-US" altLang="zh-CN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11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66949" y="4890835"/>
            <a:ext cx="863044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54140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BF26EF3E-312E-4D2C-9A4D-520B295334E9}" type="datetime1">
              <a:rPr lang="en-US" altLang="zh-CN" smtClean="0"/>
              <a:t>9/4/2023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1579" y="329311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EBB5BA-0679-4378-A6AD-8FB27F7AED9E}"/>
              </a:ext>
            </a:extLst>
          </p:cNvPr>
          <p:cNvSpPr txBox="1">
            <a:spLocks/>
          </p:cNvSpPr>
          <p:nvPr userDrawn="1"/>
        </p:nvSpPr>
        <p:spPr>
          <a:xfrm>
            <a:off x="10849764" y="6275841"/>
            <a:ext cx="1048453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800" baseline="0" smtClean="0">
                <a:solidFill>
                  <a:schemeClr val="tx1"/>
                </a:solidFill>
              </a:rPr>
              <a:pPr/>
              <a:t>‹#›</a:t>
            </a:fld>
            <a:r>
              <a:rPr lang="en-US" sz="1800" baseline="0" dirty="0">
                <a:solidFill>
                  <a:schemeClr val="tx1"/>
                </a:solidFill>
              </a:rPr>
              <a:t>/59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81" y="5261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81" y="1694894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/>
          </p:nvPr>
        </p:nvSpPr>
        <p:spPr>
          <a:xfrm>
            <a:off x="688865" y="1692424"/>
            <a:ext cx="11318053" cy="11623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cap="none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BlindHub</a:t>
            </a:r>
            <a:r>
              <a:rPr lang="en-US" sz="4000" b="1" cap="none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Bitcoin-Compatible Privacy-Preserving Payment Channel Hubs Supporting Variable Amounts</a:t>
            </a:r>
          </a:p>
        </p:txBody>
      </p:sp>
      <p:sp>
        <p:nvSpPr>
          <p:cNvPr id="7" name="TextBox 4"/>
          <p:cNvSpPr txBox="1"/>
          <p:nvPr>
            <p:extLst/>
          </p:nvPr>
        </p:nvSpPr>
        <p:spPr>
          <a:xfrm>
            <a:off x="4099464" y="3380222"/>
            <a:ext cx="3993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S&amp;P 2023</a:t>
            </a:r>
            <a:endParaRPr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3A4B6A-AD3C-4B8E-BBFF-6BE2F196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63" y="4003186"/>
            <a:ext cx="10814269" cy="20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2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4269859" y="2481628"/>
            <a:ext cx="3652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Preliminaries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9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Commitment scheme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9F7D05-C76F-458D-B062-7E0E2EA5FEED}"/>
              </a:ext>
            </a:extLst>
          </p:cNvPr>
          <p:cNvGrpSpPr/>
          <p:nvPr/>
        </p:nvGrpSpPr>
        <p:grpSpPr>
          <a:xfrm>
            <a:off x="1939532" y="1899276"/>
            <a:ext cx="8312935" cy="3059447"/>
            <a:chOff x="1706139" y="2040037"/>
            <a:chExt cx="8312935" cy="305944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358146C-FFAC-4C47-AA35-73C5F5B2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139" y="2040037"/>
              <a:ext cx="8210747" cy="111681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740FC13-3C26-4197-8E8B-723B05C54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139" y="3156855"/>
              <a:ext cx="8312935" cy="194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067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Homomorphic encryption scheme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469EEC-781C-49F2-8C98-E6E3720C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99" y="1186543"/>
            <a:ext cx="8195897" cy="18627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167B5C-BFA5-4325-8C49-DDFB954E9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99" y="3174458"/>
            <a:ext cx="8251375" cy="26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3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NIZK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E74F20-5A98-43B7-B22D-E3754885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50" y="1266182"/>
            <a:ext cx="7457222" cy="50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Adaptor signature scheme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5C23E9-3D38-4C3D-97CA-006E6ECB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057" y="920882"/>
            <a:ext cx="7613117" cy="57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8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8" y="216947"/>
            <a:ext cx="11776201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signatures on randomizable commitment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3C191-CA3B-4AEC-BCF9-966F722C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01" y="1597325"/>
            <a:ext cx="9063398" cy="36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5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8" y="216947"/>
            <a:ext cx="11776201" cy="1049235"/>
          </a:xfrm>
        </p:spPr>
        <p:txBody>
          <a:bodyPr>
            <a:normAutofit/>
          </a:bodyPr>
          <a:lstStyle/>
          <a:p>
            <a:r>
              <a:rPr lang="fr-FR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signatures on randomizable commitment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9E42C6-675A-44FE-9A95-B28FC6FD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54" y="1650970"/>
            <a:ext cx="7949771" cy="39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1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8" y="216947"/>
            <a:ext cx="11776201" cy="1049235"/>
          </a:xfrm>
        </p:spPr>
        <p:txBody>
          <a:bodyPr>
            <a:normAutofit/>
          </a:bodyPr>
          <a:lstStyle/>
          <a:p>
            <a:r>
              <a:rPr lang="fr-FR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signatures on randomizable commitment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4B10E1-2C9D-44C1-8105-CECB12FB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74" y="2886876"/>
            <a:ext cx="8217668" cy="30844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835490-EFA3-42CB-9AC4-9839D068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74" y="1375147"/>
            <a:ext cx="8217667" cy="15117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E2B083A-54E3-47B7-BF3C-3FBFD6D13F0C}"/>
              </a:ext>
            </a:extLst>
          </p:cNvPr>
          <p:cNvSpPr/>
          <p:nvPr/>
        </p:nvSpPr>
        <p:spPr>
          <a:xfrm>
            <a:off x="1855617" y="877258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 two or more commitments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F0E8EF2-9CF8-4C0A-A4E8-376B2AEB6C27}"/>
              </a:ext>
            </a:extLst>
          </p:cNvPr>
          <p:cNvCxnSpPr>
            <a:cxnSpLocks/>
          </p:cNvCxnSpPr>
          <p:nvPr/>
        </p:nvCxnSpPr>
        <p:spPr>
          <a:xfrm flipV="1">
            <a:off x="3422713" y="1159497"/>
            <a:ext cx="0" cy="21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F50E868-EBFB-41E2-82DF-D6BEEC3B7AA6}"/>
              </a:ext>
            </a:extLst>
          </p:cNvPr>
          <p:cNvSpPr/>
          <p:nvPr/>
        </p:nvSpPr>
        <p:spPr>
          <a:xfrm>
            <a:off x="5271836" y="200290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6B454F2-2EC8-4E13-9EE0-F8229E0166DC}"/>
              </a:ext>
            </a:extLst>
          </p:cNvPr>
          <p:cNvCxnSpPr>
            <a:cxnSpLocks/>
          </p:cNvCxnSpPr>
          <p:nvPr/>
        </p:nvCxnSpPr>
        <p:spPr>
          <a:xfrm flipV="1">
            <a:off x="5988370" y="2329995"/>
            <a:ext cx="0" cy="21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1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/>
          </p:nvPr>
        </p:nvSpPr>
        <p:spPr>
          <a:xfrm>
            <a:off x="678004" y="1692424"/>
            <a:ext cx="11318053" cy="1162391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A2L: Anonymous Atomic Locks for Scalability and</a:t>
            </a:r>
            <a:br>
              <a:rPr lang="en-US" sz="4000" b="1" cap="none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sz="4000" b="1" cap="none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Interoperability in Payment-Channel Hubs</a:t>
            </a:r>
          </a:p>
        </p:txBody>
      </p:sp>
      <p:sp>
        <p:nvSpPr>
          <p:cNvPr id="7" name="TextBox 4"/>
          <p:cNvSpPr txBox="1"/>
          <p:nvPr>
            <p:extLst/>
          </p:nvPr>
        </p:nvSpPr>
        <p:spPr>
          <a:xfrm>
            <a:off x="4099462" y="3429000"/>
            <a:ext cx="3993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S&amp;P 2021</a:t>
            </a:r>
            <a:endParaRPr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5F0233D-10E5-4420-B97B-1E78F61AC782}"/>
              </a:ext>
            </a:extLst>
          </p:cNvPr>
          <p:cNvSpPr txBox="1"/>
          <p:nvPr>
            <p:extLst/>
          </p:nvPr>
        </p:nvSpPr>
        <p:spPr>
          <a:xfrm>
            <a:off x="678004" y="4388437"/>
            <a:ext cx="364807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Erkan Tairi</a:t>
            </a:r>
            <a:b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 Wien</a:t>
            </a:r>
            <a:b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b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10F6E3C-4FEB-4F70-9E88-B185D0FB9080}"/>
              </a:ext>
            </a:extLst>
          </p:cNvPr>
          <p:cNvSpPr txBox="1"/>
          <p:nvPr>
            <p:extLst/>
          </p:nvPr>
        </p:nvSpPr>
        <p:spPr>
          <a:xfrm>
            <a:off x="4052701" y="4388437"/>
            <a:ext cx="408659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</a:rPr>
              <a:t>Pedro Moreno-Sanchez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</a:rPr>
              <a:t>IMDEA Software Institute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br>
              <a:rPr lang="en-US" altLang="zh-CN" sz="2400" dirty="0">
                <a:latin typeface="Times New Roman" panose="02020603050405020304" pitchFamily="18" charset="0"/>
              </a:rPr>
            </a:b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D28E338-E426-4467-A33D-3D449BA33115}"/>
              </a:ext>
            </a:extLst>
          </p:cNvPr>
          <p:cNvSpPr txBox="1"/>
          <p:nvPr>
            <p:extLst/>
          </p:nvPr>
        </p:nvSpPr>
        <p:spPr>
          <a:xfrm>
            <a:off x="7700777" y="4388437"/>
            <a:ext cx="364807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it-IT" altLang="zh-CN" sz="2400" dirty="0">
                <a:latin typeface="Times New Roman" panose="02020603050405020304" pitchFamily="18" charset="0"/>
              </a:rPr>
              <a:t>Matteo Maffei</a:t>
            </a:r>
            <a:br>
              <a:rPr lang="it-IT" altLang="zh-CN" sz="2400" dirty="0">
                <a:latin typeface="Times New Roman" panose="02020603050405020304" pitchFamily="18" charset="0"/>
              </a:rPr>
            </a:br>
            <a:r>
              <a:rPr lang="it-IT" altLang="zh-CN" sz="2400" dirty="0">
                <a:latin typeface="Times New Roman" panose="02020603050405020304" pitchFamily="18" charset="0"/>
              </a:rPr>
              <a:t>TU Wien</a:t>
            </a:r>
            <a:br>
              <a:rPr lang="it-IT" altLang="zh-CN" sz="2400" dirty="0">
                <a:latin typeface="Times New Roman" panose="02020603050405020304" pitchFamily="18" charset="0"/>
              </a:rPr>
            </a:br>
            <a:br>
              <a:rPr lang="it-IT" altLang="zh-CN" sz="2400" dirty="0">
                <a:latin typeface="Times New Roman" panose="02020603050405020304" pitchFamily="18" charset="0"/>
              </a:rPr>
            </a:b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9" name="笑脸 8">
            <a:extLst>
              <a:ext uri="{FF2B5EF4-FFF2-40B4-BE49-F238E27FC236}">
                <a16:creationId xmlns:a16="http://schemas.microsoft.com/office/drawing/2014/main" id="{189465E6-CEF9-4D73-AA67-F1D330BD8B6D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65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PCH Functionality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50118F-0E65-46A9-ADAB-2D46864B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3" y="1578123"/>
            <a:ext cx="6340750" cy="41622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3CFA8F-16B9-4EE1-95F8-1FD7A9568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23" y="2142909"/>
            <a:ext cx="5437977" cy="2559517"/>
          </a:xfrm>
          <a:prstGeom prst="rect">
            <a:avLst/>
          </a:prstGeom>
        </p:spPr>
      </p:pic>
      <p:sp>
        <p:nvSpPr>
          <p:cNvPr id="5" name="笑脸 4">
            <a:extLst>
              <a:ext uri="{FF2B5EF4-FFF2-40B4-BE49-F238E27FC236}">
                <a16:creationId xmlns:a16="http://schemas.microsoft.com/office/drawing/2014/main" id="{D6B395C8-A0F1-4C90-9AD7-3C7F55C6A0ED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99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2" y="232233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Outline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CFF95B0-EB32-40AE-B3A1-0B899D5CB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81" y="1281468"/>
            <a:ext cx="9603275" cy="46582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Preliminaries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A2L - S&amp;P’2021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Generalized Channel - ASIACRYPT’2021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Proposal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Performance Analysis </a:t>
            </a:r>
          </a:p>
        </p:txBody>
      </p:sp>
    </p:spTree>
    <p:extLst>
      <p:ext uri="{BB962C8B-B14F-4D97-AF65-F5344CB8AC3E}">
        <p14:creationId xmlns:p14="http://schemas.microsoft.com/office/powerpoint/2010/main" val="352454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2E8BDA-7113-4B7A-AC5F-F3D19153A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2" y="1036003"/>
            <a:ext cx="6227003" cy="53188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6CC9361-8C0A-4031-85AA-28F0785F7B16}"/>
              </a:ext>
            </a:extLst>
          </p:cNvPr>
          <p:cNvSpPr/>
          <p:nvPr/>
        </p:nvSpPr>
        <p:spPr>
          <a:xfrm>
            <a:off x="1321650" y="1908505"/>
            <a:ext cx="2758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Withstand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griefing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Attack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A5E2849-2613-4970-87EB-0E9DC7DE0B4A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079841" y="2093171"/>
            <a:ext cx="30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1B9CBF2-9813-450D-AEA2-17CE55578364}"/>
              </a:ext>
            </a:extLst>
          </p:cNvPr>
          <p:cNvSpPr/>
          <p:nvPr/>
        </p:nvSpPr>
        <p:spPr>
          <a:xfrm>
            <a:off x="873173" y="3549112"/>
            <a:ext cx="335668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Tool: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Adaptor signature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Puzzle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Signature</a:t>
            </a:r>
          </a:p>
          <a:p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Method: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 puzzle protocol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笑脸 6">
            <a:extLst>
              <a:ext uri="{FF2B5EF4-FFF2-40B4-BE49-F238E27FC236}">
                <a16:creationId xmlns:a16="http://schemas.microsoft.com/office/drawing/2014/main" id="{1DB66ACD-220F-4F98-BD16-0CD839D586FF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732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Registration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2B713-6B79-4D22-9129-CA0DEBB95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8" y="1575383"/>
            <a:ext cx="11608744" cy="4389202"/>
          </a:xfrm>
          <a:prstGeom prst="rect">
            <a:avLst/>
          </a:prstGeom>
        </p:spPr>
      </p:pic>
      <p:sp>
        <p:nvSpPr>
          <p:cNvPr id="5" name="笑脸 4">
            <a:extLst>
              <a:ext uri="{FF2B5EF4-FFF2-40B4-BE49-F238E27FC236}">
                <a16:creationId xmlns:a16="http://schemas.microsoft.com/office/drawing/2014/main" id="{F4A84E26-77F0-47E4-8236-09EDDFCD0937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91826F-DEE4-4C57-9C14-1F467925F7FB}"/>
              </a:ext>
            </a:extLst>
          </p:cNvPr>
          <p:cNvSpPr/>
          <p:nvPr/>
        </p:nvSpPr>
        <p:spPr>
          <a:xfrm>
            <a:off x="4254023" y="2479559"/>
            <a:ext cx="326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token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89E1C7-16A3-4DD1-8D21-2A69B76C9E6A}"/>
              </a:ext>
            </a:extLst>
          </p:cNvPr>
          <p:cNvSpPr/>
          <p:nvPr/>
        </p:nvSpPr>
        <p:spPr>
          <a:xfrm>
            <a:off x="9356191" y="3892869"/>
            <a:ext cx="13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token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2C833C-488E-4DFD-BBD0-12D1B78314F1}"/>
              </a:ext>
            </a:extLst>
          </p:cNvPr>
          <p:cNvSpPr/>
          <p:nvPr/>
        </p:nvSpPr>
        <p:spPr>
          <a:xfrm>
            <a:off x="2751656" y="4834541"/>
            <a:ext cx="1362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 signed token to 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2CFE14-9707-4A22-9EE6-9A94854D2C8F}"/>
              </a:ext>
            </a:extLst>
          </p:cNvPr>
          <p:cNvSpPr/>
          <p:nvPr/>
        </p:nvSpPr>
        <p:spPr>
          <a:xfrm>
            <a:off x="3094144" y="1961274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36C06B-0BE6-4758-8E3B-F3244D06E65A}"/>
              </a:ext>
            </a:extLst>
          </p:cNvPr>
          <p:cNvSpPr/>
          <p:nvPr/>
        </p:nvSpPr>
        <p:spPr>
          <a:xfrm>
            <a:off x="8555561" y="1961273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572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Puzzle promise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A30E97-78BD-47A4-90EB-C8BCADB3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3" y="1519823"/>
            <a:ext cx="11517883" cy="4812029"/>
          </a:xfrm>
          <a:prstGeom prst="rect">
            <a:avLst/>
          </a:prstGeom>
        </p:spPr>
      </p:pic>
      <p:sp>
        <p:nvSpPr>
          <p:cNvPr id="5" name="笑脸 4">
            <a:extLst>
              <a:ext uri="{FF2B5EF4-FFF2-40B4-BE49-F238E27FC236}">
                <a16:creationId xmlns:a16="http://schemas.microsoft.com/office/drawing/2014/main" id="{ED4D24C7-CD11-4EA8-ACB6-2C1A4F33AA3E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9602CA-577E-4C68-BEB1-9F06F7DC643F}"/>
              </a:ext>
            </a:extLst>
          </p:cNvPr>
          <p:cNvSpPr/>
          <p:nvPr/>
        </p:nvSpPr>
        <p:spPr>
          <a:xfrm>
            <a:off x="5031327" y="1857589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3CD276-BF85-467A-88F9-E160A870F435}"/>
              </a:ext>
            </a:extLst>
          </p:cNvPr>
          <p:cNvSpPr/>
          <p:nvPr/>
        </p:nvSpPr>
        <p:spPr>
          <a:xfrm>
            <a:off x="7348510" y="1857589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FBB369-1DF1-4C0D-809F-E271FC043BE8}"/>
              </a:ext>
            </a:extLst>
          </p:cNvPr>
          <p:cNvSpPr/>
          <p:nvPr/>
        </p:nvSpPr>
        <p:spPr>
          <a:xfrm>
            <a:off x="4899360" y="2718483"/>
            <a:ext cx="326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token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C9EBC3-C120-49DB-BDA1-231CA9443FB7}"/>
              </a:ext>
            </a:extLst>
          </p:cNvPr>
          <p:cNvSpPr/>
          <p:nvPr/>
        </p:nvSpPr>
        <p:spPr>
          <a:xfrm>
            <a:off x="4560185" y="3194748"/>
            <a:ext cx="3261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 hard relation and hind the solution in puzzle Z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4D420AF-2005-457C-BC9B-F737AA3E28D1}"/>
                  </a:ext>
                </a:extLst>
              </p:cNvPr>
              <p:cNvSpPr/>
              <p:nvPr/>
            </p:nvSpPr>
            <p:spPr>
              <a:xfrm>
                <a:off x="1095486" y="4016158"/>
                <a:ext cx="36006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pre-signature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𝐓𝐑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4D420AF-2005-457C-BC9B-F737AA3E2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86" y="4016158"/>
                <a:ext cx="3600673" cy="369332"/>
              </a:xfrm>
              <a:prstGeom prst="rect">
                <a:avLst/>
              </a:prstGeom>
              <a:blipFill>
                <a:blip r:embed="rId4"/>
                <a:stretch>
                  <a:fillRect l="-152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36A4F9DB-64DA-4800-99D8-53E5883C9C69}"/>
              </a:ext>
            </a:extLst>
          </p:cNvPr>
          <p:cNvSpPr/>
          <p:nvPr/>
        </p:nvSpPr>
        <p:spPr>
          <a:xfrm>
            <a:off x="6906402" y="4393408"/>
            <a:ext cx="84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C3DC36-6741-411B-A956-DB4EB7A52BC7}"/>
              </a:ext>
            </a:extLst>
          </p:cNvPr>
          <p:cNvSpPr/>
          <p:nvPr/>
        </p:nvSpPr>
        <p:spPr>
          <a:xfrm>
            <a:off x="5421177" y="4993298"/>
            <a:ext cx="246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 puzzle 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476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Puzzle solver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DE19D3-1462-4C23-8499-12011673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6" y="1407743"/>
            <a:ext cx="11615974" cy="4408204"/>
          </a:xfrm>
          <a:prstGeom prst="rect">
            <a:avLst/>
          </a:prstGeom>
        </p:spPr>
      </p:pic>
      <p:sp>
        <p:nvSpPr>
          <p:cNvPr id="4" name="笑脸 3">
            <a:extLst>
              <a:ext uri="{FF2B5EF4-FFF2-40B4-BE49-F238E27FC236}">
                <a16:creationId xmlns:a16="http://schemas.microsoft.com/office/drawing/2014/main" id="{676C9CF5-2BE7-4FA9-BB6E-0F8F04DAB228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DC2FC8-C1D4-4BCF-BD4C-5E4121BAFE89}"/>
              </a:ext>
            </a:extLst>
          </p:cNvPr>
          <p:cNvSpPr/>
          <p:nvPr/>
        </p:nvSpPr>
        <p:spPr>
          <a:xfrm>
            <a:off x="7485769" y="1745509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3989B7-6B6F-4348-9F93-AE655FC3F25E}"/>
              </a:ext>
            </a:extLst>
          </p:cNvPr>
          <p:cNvSpPr/>
          <p:nvPr/>
        </p:nvSpPr>
        <p:spPr>
          <a:xfrm>
            <a:off x="4942194" y="1745509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320BEC-271F-4928-B0A9-320F9EE7BFF2}"/>
              </a:ext>
            </a:extLst>
          </p:cNvPr>
          <p:cNvSpPr/>
          <p:nvPr/>
        </p:nvSpPr>
        <p:spPr>
          <a:xfrm>
            <a:off x="4257080" y="2089789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 puzzle Z’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6C89338-BACD-47D3-869B-70941A79F627}"/>
                  </a:ext>
                </a:extLst>
              </p:cNvPr>
              <p:cNvSpPr/>
              <p:nvPr/>
            </p:nvSpPr>
            <p:spPr>
              <a:xfrm>
                <a:off x="864576" y="2618735"/>
                <a:ext cx="36006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pre-signature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𝐒𝐓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6C89338-BACD-47D3-869B-70941A79F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76" y="2618735"/>
                <a:ext cx="3600673" cy="369332"/>
              </a:xfrm>
              <a:prstGeom prst="rect">
                <a:avLst/>
              </a:prstGeom>
              <a:blipFill>
                <a:blip r:embed="rId4"/>
                <a:stretch>
                  <a:fillRect l="-152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E4AE5C0E-37D3-4981-B809-86C2FB4E68FF}"/>
              </a:ext>
            </a:extLst>
          </p:cNvPr>
          <p:cNvSpPr/>
          <p:nvPr/>
        </p:nvSpPr>
        <p:spPr>
          <a:xfrm>
            <a:off x="6079213" y="288590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puzzle Z’’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80F3AEE-DE43-4B0A-9A79-4FDC7F9E7292}"/>
                  </a:ext>
                </a:extLst>
              </p:cNvPr>
              <p:cNvSpPr/>
              <p:nvPr/>
            </p:nvSpPr>
            <p:spPr>
              <a:xfrm>
                <a:off x="5298382" y="3177451"/>
                <a:ext cx="36006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 signature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𝐒𝐓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80F3AEE-DE43-4B0A-9A79-4FDC7F9E7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382" y="3177451"/>
                <a:ext cx="3600673" cy="369332"/>
              </a:xfrm>
              <a:prstGeom prst="rect">
                <a:avLst/>
              </a:prstGeom>
              <a:blipFill>
                <a:blip r:embed="rId5"/>
                <a:stretch>
                  <a:fillRect l="-135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2AB4B8A-C318-4B7B-8A8D-49C6BC50D251}"/>
                  </a:ext>
                </a:extLst>
              </p:cNvPr>
              <p:cNvSpPr/>
              <p:nvPr/>
            </p:nvSpPr>
            <p:spPr>
              <a:xfrm>
                <a:off x="5490751" y="3653666"/>
                <a:ext cx="36006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𝐒𝐓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chain</a:t>
                </a:r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2AB4B8A-C318-4B7B-8A8D-49C6BC50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751" y="3653666"/>
                <a:ext cx="3600673" cy="369332"/>
              </a:xfrm>
              <a:prstGeom prst="rect">
                <a:avLst/>
              </a:prstGeom>
              <a:blipFill>
                <a:blip r:embed="rId6"/>
                <a:stretch>
                  <a:fillRect l="-152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72D39C4-3769-439D-9759-53A1DB7E1CE9}"/>
              </a:ext>
            </a:extLst>
          </p:cNvPr>
          <p:cNvSpPr/>
          <p:nvPr/>
        </p:nvSpPr>
        <p:spPr>
          <a:xfrm>
            <a:off x="2818419" y="4225511"/>
            <a:ext cx="3600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the solution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F866C5-F393-4992-B5A4-4000F12EB391}"/>
              </a:ext>
            </a:extLst>
          </p:cNvPr>
          <p:cNvSpPr/>
          <p:nvPr/>
        </p:nvSpPr>
        <p:spPr>
          <a:xfrm>
            <a:off x="4295663" y="4721651"/>
            <a:ext cx="3600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randomness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4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 and Verify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CD7756-9FFF-41B6-A79F-5CA5D516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651" y="1379139"/>
            <a:ext cx="5308698" cy="3471072"/>
          </a:xfrm>
          <a:prstGeom prst="rect">
            <a:avLst/>
          </a:prstGeom>
        </p:spPr>
      </p:pic>
      <p:sp>
        <p:nvSpPr>
          <p:cNvPr id="4" name="笑脸 3">
            <a:extLst>
              <a:ext uri="{FF2B5EF4-FFF2-40B4-BE49-F238E27FC236}">
                <a16:creationId xmlns:a16="http://schemas.microsoft.com/office/drawing/2014/main" id="{FA930093-2B75-4B9B-BF06-68F58ED554DA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CF1B21-DE2D-4BF8-A60C-38B0DA8B401C}"/>
              </a:ext>
            </a:extLst>
          </p:cNvPr>
          <p:cNvSpPr/>
          <p:nvPr/>
        </p:nvSpPr>
        <p:spPr>
          <a:xfrm>
            <a:off x="4951445" y="2158101"/>
            <a:ext cx="36006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randomness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32EF6C-B2E1-4F0D-A862-30CCC73BE2F2}"/>
              </a:ext>
            </a:extLst>
          </p:cNvPr>
          <p:cNvSpPr/>
          <p:nvPr/>
        </p:nvSpPr>
        <p:spPr>
          <a:xfrm>
            <a:off x="4951445" y="1395729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066F471-1C44-4A24-A9D1-A38822F1014B}"/>
                  </a:ext>
                </a:extLst>
              </p:cNvPr>
              <p:cNvSpPr/>
              <p:nvPr/>
            </p:nvSpPr>
            <p:spPr>
              <a:xfrm>
                <a:off x="5358929" y="2437983"/>
                <a:ext cx="23535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 signature of 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  <m:r>
                          <a:rPr lang="en-US" altLang="zh-CN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𝐑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066F471-1C44-4A24-A9D1-A38822F10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29" y="2437983"/>
                <a:ext cx="2353529" cy="338554"/>
              </a:xfrm>
              <a:prstGeom prst="rect">
                <a:avLst/>
              </a:prstGeom>
              <a:blipFill>
                <a:blip r:embed="rId4"/>
                <a:stretch>
                  <a:fillRect l="-129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7F521A-7AF3-4BA1-94AF-C243A3DA7F2E}"/>
                  </a:ext>
                </a:extLst>
              </p:cNvPr>
              <p:cNvSpPr/>
              <p:nvPr/>
            </p:nvSpPr>
            <p:spPr>
              <a:xfrm>
                <a:off x="5217436" y="2704469"/>
                <a:ext cx="21745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𝐓𝐑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chain</a:t>
                </a:r>
                <a:endParaRPr lang="zh-CN" altLang="en-US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7F521A-7AF3-4BA1-94AF-C243A3DA7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436" y="2704469"/>
                <a:ext cx="2174506" cy="338554"/>
              </a:xfrm>
              <a:prstGeom prst="rect">
                <a:avLst/>
              </a:prstGeom>
              <a:blipFill>
                <a:blip r:embed="rId5"/>
                <a:stretch>
                  <a:fillRect l="-1681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5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uture works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4F7D62-8802-4C9D-B20A-E7B6D0A2C84D}"/>
              </a:ext>
            </a:extLst>
          </p:cNvPr>
          <p:cNvSpPr/>
          <p:nvPr/>
        </p:nvSpPr>
        <p:spPr>
          <a:xfrm>
            <a:off x="1289656" y="1266182"/>
            <a:ext cx="75476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Any amount --- 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S&amp;P’23</a:t>
            </a:r>
          </a:p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attacks --- 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CCS’22</a:t>
            </a:r>
          </a:p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 mixers</a:t>
            </a:r>
          </a:p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Reused setup</a:t>
            </a:r>
          </a:p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 the number of round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6891C5C3-E9E2-473C-8017-C526217A09A5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327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4302517" y="2448970"/>
            <a:ext cx="2805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Overview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5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BlindChannel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2E0A25-ADE6-4A7E-BCEB-4C008DBA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0" y="1469572"/>
            <a:ext cx="9011677" cy="4672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7421EAB-4D73-4ACF-BE8B-125EACA8D2D9}"/>
              </a:ext>
            </a:extLst>
          </p:cNvPr>
          <p:cNvSpPr/>
          <p:nvPr/>
        </p:nvSpPr>
        <p:spPr>
          <a:xfrm>
            <a:off x="2481941" y="4259721"/>
            <a:ext cx="1730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Unblind party 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A6B762-0584-46D6-92F8-B4AB92D7FDB0}"/>
              </a:ext>
            </a:extLst>
          </p:cNvPr>
          <p:cNvSpPr/>
          <p:nvPr/>
        </p:nvSpPr>
        <p:spPr>
          <a:xfrm>
            <a:off x="7151915" y="4259721"/>
            <a:ext cx="16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party 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F2B298-3A88-4815-BE38-E4C9C8F7F8BA}"/>
              </a:ext>
            </a:extLst>
          </p:cNvPr>
          <p:cNvSpPr/>
          <p:nvPr/>
        </p:nvSpPr>
        <p:spPr>
          <a:xfrm>
            <a:off x="6833776" y="2973132"/>
            <a:ext cx="3261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consistency proof 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BC5A78-A87E-4A3C-B21E-2ABC1F68AB67}"/>
              </a:ext>
            </a:extLst>
          </p:cNvPr>
          <p:cNvSpPr/>
          <p:nvPr/>
        </p:nvSpPr>
        <p:spPr>
          <a:xfrm>
            <a:off x="5785648" y="3135085"/>
            <a:ext cx="310352" cy="23815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4BAA635-AA39-4378-8AD9-D35CE7D7D5A7}"/>
              </a:ext>
            </a:extLst>
          </p:cNvPr>
          <p:cNvCxnSpPr>
            <a:cxnSpLocks/>
          </p:cNvCxnSpPr>
          <p:nvPr/>
        </p:nvCxnSpPr>
        <p:spPr>
          <a:xfrm>
            <a:off x="6172200" y="3173187"/>
            <a:ext cx="661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907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11406087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Value Privacy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85689-9B5D-4BD9-850F-654D40D9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99" y="1958596"/>
            <a:ext cx="8998738" cy="29660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5E3CB85-5C71-4DE2-8DA1-6086F33824E9}"/>
              </a:ext>
            </a:extLst>
          </p:cNvPr>
          <p:cNvSpPr/>
          <p:nvPr/>
        </p:nvSpPr>
        <p:spPr>
          <a:xfrm>
            <a:off x="7225739" y="1396361"/>
            <a:ext cx="3261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consistency proof 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EBDE4C-2CB5-4F93-838E-249A585CDFFC}"/>
              </a:ext>
            </a:extLst>
          </p:cNvPr>
          <p:cNvSpPr/>
          <p:nvPr/>
        </p:nvSpPr>
        <p:spPr>
          <a:xfrm>
            <a:off x="2726370" y="1378062"/>
            <a:ext cx="3261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consistency proof 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1CCA9C6-3348-44C9-828F-B2F7BED357B6}"/>
              </a:ext>
            </a:extLst>
          </p:cNvPr>
          <p:cNvCxnSpPr>
            <a:cxnSpLocks/>
          </p:cNvCxnSpPr>
          <p:nvPr/>
        </p:nvCxnSpPr>
        <p:spPr>
          <a:xfrm flipV="1">
            <a:off x="4498637" y="1792649"/>
            <a:ext cx="0" cy="27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741103E-289C-4628-AEE5-E4CA642DE432}"/>
              </a:ext>
            </a:extLst>
          </p:cNvPr>
          <p:cNvCxnSpPr>
            <a:cxnSpLocks/>
          </p:cNvCxnSpPr>
          <p:nvPr/>
        </p:nvCxnSpPr>
        <p:spPr>
          <a:xfrm flipV="1">
            <a:off x="8602552" y="1787595"/>
            <a:ext cx="0" cy="27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13F04C83-FE02-448A-BBCF-14472BDE851F}"/>
              </a:ext>
            </a:extLst>
          </p:cNvPr>
          <p:cNvSpPr/>
          <p:nvPr/>
        </p:nvSpPr>
        <p:spPr>
          <a:xfrm>
            <a:off x="1353373" y="5270456"/>
            <a:ext cx="9629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malicious S can just refuse to pay T after R is paid by T, hence a loss of T’s money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65AA828-0B9A-4066-A712-5D587B424F15}"/>
              </a:ext>
            </a:extLst>
          </p:cNvPr>
          <p:cNvCxnSpPr>
            <a:cxnSpLocks/>
          </p:cNvCxnSpPr>
          <p:nvPr/>
        </p:nvCxnSpPr>
        <p:spPr>
          <a:xfrm>
            <a:off x="5627932" y="5670566"/>
            <a:ext cx="0" cy="39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384F3BA-84F9-4EA5-BE7B-D8CF55591674}"/>
              </a:ext>
            </a:extLst>
          </p:cNvPr>
          <p:cNvSpPr/>
          <p:nvPr/>
        </p:nvSpPr>
        <p:spPr>
          <a:xfrm>
            <a:off x="5048286" y="606554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Atomicity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0F6D79-D11A-449A-BA97-18304623058C}"/>
              </a:ext>
            </a:extLst>
          </p:cNvPr>
          <p:cNvSpPr/>
          <p:nvPr/>
        </p:nvSpPr>
        <p:spPr>
          <a:xfrm>
            <a:off x="1209181" y="5213553"/>
            <a:ext cx="9773622" cy="122132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767BC0A-95C7-404B-B827-3E35A77392B3}"/>
              </a:ext>
            </a:extLst>
          </p:cNvPr>
          <p:cNvSpPr/>
          <p:nvPr/>
        </p:nvSpPr>
        <p:spPr>
          <a:xfrm>
            <a:off x="7225739" y="1387146"/>
            <a:ext cx="3002343" cy="41854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042B33-2ABF-4C0A-93E9-3A26220E4826}"/>
              </a:ext>
            </a:extLst>
          </p:cNvPr>
          <p:cNvSpPr/>
          <p:nvPr/>
        </p:nvSpPr>
        <p:spPr>
          <a:xfrm>
            <a:off x="2726370" y="1380306"/>
            <a:ext cx="3002343" cy="41854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13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11406087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Atomicity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EED578-6B5F-4D01-9AA8-0469074C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096" y="2153971"/>
            <a:ext cx="8799214" cy="301311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BD8E92-94CC-40FD-9A8A-85E225F06392}"/>
              </a:ext>
            </a:extLst>
          </p:cNvPr>
          <p:cNvSpPr/>
          <p:nvPr/>
        </p:nvSpPr>
        <p:spPr>
          <a:xfrm>
            <a:off x="415799" y="942668"/>
            <a:ext cx="72390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Linking Puzzle with Transaction Amount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8273A5-FB81-4A77-9294-EE25190210C2}"/>
              </a:ext>
            </a:extLst>
          </p:cNvPr>
          <p:cNvSpPr/>
          <p:nvPr/>
        </p:nvSpPr>
        <p:spPr>
          <a:xfrm>
            <a:off x="7593652" y="1435868"/>
            <a:ext cx="1983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state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7A0B7E0-9B5C-4EA9-AC40-DA24794248C6}"/>
              </a:ext>
            </a:extLst>
          </p:cNvPr>
          <p:cNvCxnSpPr>
            <a:cxnSpLocks/>
          </p:cNvCxnSpPr>
          <p:nvPr/>
        </p:nvCxnSpPr>
        <p:spPr>
          <a:xfrm flipV="1">
            <a:off x="8585270" y="1866509"/>
            <a:ext cx="0" cy="16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7961BEF-CA37-4009-85C2-3AD5AD32D943}"/>
              </a:ext>
            </a:extLst>
          </p:cNvPr>
          <p:cNvSpPr/>
          <p:nvPr/>
        </p:nvSpPr>
        <p:spPr>
          <a:xfrm>
            <a:off x="1818444" y="5665616"/>
            <a:ext cx="8324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to guarantee the atomicity when the amount is hidden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57BDC9-BB5E-4793-8921-8DF0BB12FF82}"/>
              </a:ext>
            </a:extLst>
          </p:cNvPr>
          <p:cNvSpPr/>
          <p:nvPr/>
        </p:nvSpPr>
        <p:spPr>
          <a:xfrm>
            <a:off x="1343800" y="5584114"/>
            <a:ext cx="9066981" cy="65934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D0F643-269E-4957-AC3E-C26A6B0778E2}"/>
              </a:ext>
            </a:extLst>
          </p:cNvPr>
          <p:cNvSpPr/>
          <p:nvPr/>
        </p:nvSpPr>
        <p:spPr>
          <a:xfrm>
            <a:off x="7593652" y="1435868"/>
            <a:ext cx="2049949" cy="41854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76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4398099" y="2427200"/>
            <a:ext cx="339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Background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63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11406087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Atomicity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D8E92-94CC-40FD-9A8A-85E225F06392}"/>
              </a:ext>
            </a:extLst>
          </p:cNvPr>
          <p:cNvSpPr/>
          <p:nvPr/>
        </p:nvSpPr>
        <p:spPr>
          <a:xfrm>
            <a:off x="631370" y="1055277"/>
            <a:ext cx="72390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Linking Puzzle with Transaction Amount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9167E2-A7F0-476A-AD6C-DDB35075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517" y="1685439"/>
            <a:ext cx="9210666" cy="31631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1C960FA-8873-4595-8F0D-F12541443AD6}"/>
              </a:ext>
            </a:extLst>
          </p:cNvPr>
          <p:cNvSpPr/>
          <p:nvPr/>
        </p:nvSpPr>
        <p:spPr>
          <a:xfrm>
            <a:off x="1351517" y="5254063"/>
            <a:ext cx="96018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 can easily know the relationship between S and R by observing which pair of sender and receiver share the same commitment of the amount, the puzzle, and the link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E52333-966F-4C4C-8FFC-1C678B98B71E}"/>
              </a:ext>
            </a:extLst>
          </p:cNvPr>
          <p:cNvSpPr/>
          <p:nvPr/>
        </p:nvSpPr>
        <p:spPr>
          <a:xfrm>
            <a:off x="1110337" y="5172561"/>
            <a:ext cx="9843008" cy="126674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428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11406087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Relationship Anonymity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D8E92-94CC-40FD-9A8A-85E225F06392}"/>
              </a:ext>
            </a:extLst>
          </p:cNvPr>
          <p:cNvSpPr/>
          <p:nvPr/>
        </p:nvSpPr>
        <p:spPr>
          <a:xfrm>
            <a:off x="631370" y="1055277"/>
            <a:ext cx="8871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Randomizable Commitment, Puzzle and Linkage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3A3BF-067F-483B-8576-A0330FE8F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912" y="2104512"/>
            <a:ext cx="8871859" cy="348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4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11406087" cy="104923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Griefing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Resistance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D8E92-94CC-40FD-9A8A-85E225F06392}"/>
              </a:ext>
            </a:extLst>
          </p:cNvPr>
          <p:cNvSpPr/>
          <p:nvPr/>
        </p:nvSpPr>
        <p:spPr>
          <a:xfrm>
            <a:off x="631370" y="1055277"/>
            <a:ext cx="8871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Linking Token with transaction amount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3CA7F8-D5AE-42DA-8112-BE5D33D5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06" y="2104512"/>
            <a:ext cx="9729588" cy="33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6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BlindPCH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44E4F3-1998-4915-961D-7DF387AF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36" y="216947"/>
            <a:ext cx="8846123" cy="64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03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3257488" y="2459856"/>
            <a:ext cx="6096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Blind Adaptor Signature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6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 Adaptor Signature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097FDE-2D33-482E-B1A1-92A9D831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61" y="1074057"/>
            <a:ext cx="6735949" cy="546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50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 Adaptor ECDSA Construction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3714F6-1328-4B09-92BF-8D7054B4B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63"/>
          <a:stretch/>
        </p:blipFill>
        <p:spPr>
          <a:xfrm>
            <a:off x="1496504" y="1266182"/>
            <a:ext cx="8855809" cy="11531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CC7614-486B-4080-B2F2-8ED58AA0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504" y="3914750"/>
            <a:ext cx="8672623" cy="19532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ED2FE-C46F-49B6-A070-EAE6495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436" y="2765410"/>
            <a:ext cx="8314564" cy="7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0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 Adaptor ECDSA Construction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C998CF-C347-482B-BEE1-AA0C3D3D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03" y="1111278"/>
            <a:ext cx="7953897" cy="53149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02C0C44-A344-48E9-94BE-FD26C6B64C6D}"/>
                  </a:ext>
                </a:extLst>
              </p:cNvPr>
              <p:cNvSpPr/>
              <p:nvPr/>
            </p:nvSpPr>
            <p:spPr>
              <a:xfrm>
                <a:off x="1235221" y="3368661"/>
                <a:ext cx="11289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altLang="zh-CN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𝑮</m:t>
                      </m:r>
                      <m:r>
                        <a:rPr lang="en-US" altLang="zh-CN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02C0C44-A344-48E9-94BE-FD26C6B64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221" y="3368661"/>
                <a:ext cx="1128963" cy="400110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8152336-EB27-483F-878F-A30A231790E5}"/>
              </a:ext>
            </a:extLst>
          </p:cNvPr>
          <p:cNvSpPr/>
          <p:nvPr/>
        </p:nvSpPr>
        <p:spPr>
          <a:xfrm>
            <a:off x="2275411" y="3350230"/>
            <a:ext cx="431854" cy="41854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E8878E-EA8D-49EA-9C93-DCCEAF0F535A}"/>
              </a:ext>
            </a:extLst>
          </p:cNvPr>
          <p:cNvSpPr/>
          <p:nvPr/>
        </p:nvSpPr>
        <p:spPr>
          <a:xfrm>
            <a:off x="5776651" y="4552750"/>
            <a:ext cx="319349" cy="317634"/>
          </a:xfrm>
          <a:prstGeom prst="rect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ADC4B8-DE98-4476-A4AF-A6FEFE288FC1}"/>
              </a:ext>
            </a:extLst>
          </p:cNvPr>
          <p:cNvSpPr/>
          <p:nvPr/>
        </p:nvSpPr>
        <p:spPr>
          <a:xfrm>
            <a:off x="6342937" y="3429000"/>
            <a:ext cx="319349" cy="317634"/>
          </a:xfrm>
          <a:prstGeom prst="rect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E15B84-478A-470A-BB81-CF85E0EB8A0E}"/>
              </a:ext>
            </a:extLst>
          </p:cNvPr>
          <p:cNvSpPr/>
          <p:nvPr/>
        </p:nvSpPr>
        <p:spPr>
          <a:xfrm>
            <a:off x="8539853" y="5649064"/>
            <a:ext cx="267263" cy="41854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14AC8D-368A-4728-905E-1001FC93F025}"/>
              </a:ext>
            </a:extLst>
          </p:cNvPr>
          <p:cNvSpPr/>
          <p:nvPr/>
        </p:nvSpPr>
        <p:spPr>
          <a:xfrm>
            <a:off x="4659268" y="3408432"/>
            <a:ext cx="267263" cy="41854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391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 Adaptor ECDSA Construction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F096C1-98D0-461A-81A8-FA43B003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69" y="1492777"/>
            <a:ext cx="9472661" cy="17770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53FD2AD-BF36-4925-B7F6-1CA8F948E043}"/>
                  </a:ext>
                </a:extLst>
              </p:cNvPr>
              <p:cNvSpPr/>
              <p:nvPr/>
            </p:nvSpPr>
            <p:spPr>
              <a:xfrm>
                <a:off x="3630491" y="3493703"/>
                <a:ext cx="4778616" cy="16608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zh-CN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  <m:d>
                                <m:dPr>
                                  <m:ctrlP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altLang="zh-CN" sz="2400" b="1" i="1" dirty="0">
                  <a:solidFill>
                    <a:srgbClr val="C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b="1" i="1" dirty="0">
                  <a:solidFill>
                    <a:srgbClr val="C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53FD2AD-BF36-4925-B7F6-1CA8F948E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91" y="3493703"/>
                <a:ext cx="4778616" cy="16608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F8916AB-0BAE-4F6A-B3DC-24189885B814}"/>
              </a:ext>
            </a:extLst>
          </p:cNvPr>
          <p:cNvCxnSpPr>
            <a:cxnSpLocks/>
          </p:cNvCxnSpPr>
          <p:nvPr/>
        </p:nvCxnSpPr>
        <p:spPr>
          <a:xfrm>
            <a:off x="5231188" y="2600325"/>
            <a:ext cx="544732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3520930-766B-448B-962F-450193166353}"/>
              </a:ext>
            </a:extLst>
          </p:cNvPr>
          <p:cNvCxnSpPr>
            <a:cxnSpLocks/>
          </p:cNvCxnSpPr>
          <p:nvPr/>
        </p:nvCxnSpPr>
        <p:spPr>
          <a:xfrm>
            <a:off x="1379147" y="3047014"/>
            <a:ext cx="58414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83574D1-F4C6-444B-AB09-5C9CB4EE457C}"/>
                  </a:ext>
                </a:extLst>
              </p:cNvPr>
              <p:cNvSpPr/>
              <p:nvPr/>
            </p:nvSpPr>
            <p:spPr>
              <a:xfrm>
                <a:off x="2552311" y="3716484"/>
                <a:ext cx="21563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𝐂</m:t>
                      </m:r>
                      <m:r>
                        <a:rPr lang="en-US" altLang="zh-CN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𝐨𝐫𝐫𝐞𝐜𝐭</m:t>
                      </m:r>
                      <m:r>
                        <a:rPr lang="en-US" altLang="zh-CN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𝐧𝐞𝐬𝐬</m:t>
                      </m:r>
                      <m:r>
                        <a:rPr lang="en-US" altLang="zh-CN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83574D1-F4C6-444B-AB09-5C9CB4EE4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11" y="3716484"/>
                <a:ext cx="215636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EBC152E-1F79-47AC-8806-730576ACCA3D}"/>
                  </a:ext>
                </a:extLst>
              </p:cNvPr>
              <p:cNvSpPr/>
              <p:nvPr/>
            </p:nvSpPr>
            <p:spPr>
              <a:xfrm>
                <a:off x="4507724" y="4645364"/>
                <a:ext cx="6160276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𝐂𝐡𝐞𝐜𝐤</m:t>
                      </m:r>
                      <m:r>
                        <a:rPr lang="en-US" altLang="zh-CN" sz="24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𝐙𝐊𝐕𝐞𝐫𝐢𝐟𝐲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altLang="zh-C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EBC152E-1F79-47AC-8806-730576AC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24" y="4645364"/>
                <a:ext cx="6160276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914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4157809" y="2448970"/>
            <a:ext cx="3876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en-US" altLang="zh-CN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BlindChannel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7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3" y="294923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PCN vs PCH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D5ABCB-BBA2-45CE-843C-6E8203AA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03" y="1731504"/>
            <a:ext cx="5076190" cy="3600000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A5FA0D58-783C-4CC0-BE1B-BEE143F036CE}"/>
              </a:ext>
            </a:extLst>
          </p:cNvPr>
          <p:cNvSpPr/>
          <p:nvPr/>
        </p:nvSpPr>
        <p:spPr>
          <a:xfrm rot="16200000">
            <a:off x="4505960" y="4520015"/>
            <a:ext cx="447040" cy="2143760"/>
          </a:xfrm>
          <a:prstGeom prst="leftBrace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26B215B9-303E-4B72-AA9F-7ED7788F3940}"/>
              </a:ext>
            </a:extLst>
          </p:cNvPr>
          <p:cNvSpPr/>
          <p:nvPr/>
        </p:nvSpPr>
        <p:spPr>
          <a:xfrm rot="16200000">
            <a:off x="1933717" y="4975452"/>
            <a:ext cx="447040" cy="1232886"/>
          </a:xfrm>
          <a:prstGeom prst="leftBrac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711016-6558-4A4C-90A1-B76F163443BB}"/>
              </a:ext>
            </a:extLst>
          </p:cNvPr>
          <p:cNvSpPr/>
          <p:nvPr/>
        </p:nvSpPr>
        <p:spPr>
          <a:xfrm>
            <a:off x="1317103" y="5852285"/>
            <a:ext cx="168026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Hubs (PCH)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5A6BD1-D2E2-44D1-B22C-74A46921E926}"/>
              </a:ext>
            </a:extLst>
          </p:cNvPr>
          <p:cNvSpPr/>
          <p:nvPr/>
        </p:nvSpPr>
        <p:spPr>
          <a:xfrm>
            <a:off x="3763929" y="5852285"/>
            <a:ext cx="215014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Networks (PCN)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92CDE86-A66F-4794-89FC-218D923FE21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158240" y="3266440"/>
            <a:ext cx="78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779A996E-03F7-49E0-8CAC-E56367D80E3C}"/>
              </a:ext>
            </a:extLst>
          </p:cNvPr>
          <p:cNvSpPr/>
          <p:nvPr/>
        </p:nvSpPr>
        <p:spPr>
          <a:xfrm>
            <a:off x="1943877" y="3157220"/>
            <a:ext cx="213360" cy="218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FA98DD-1DA5-4413-A962-50175784C1D2}"/>
              </a:ext>
            </a:extLst>
          </p:cNvPr>
          <p:cNvSpPr/>
          <p:nvPr/>
        </p:nvSpPr>
        <p:spPr>
          <a:xfrm>
            <a:off x="199496" y="2943274"/>
            <a:ext cx="971613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Tumbler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/Mixer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C854E0-EEDA-4E6F-BA0A-B573595327CE}"/>
              </a:ext>
            </a:extLst>
          </p:cNvPr>
          <p:cNvSpPr/>
          <p:nvPr/>
        </p:nvSpPr>
        <p:spPr>
          <a:xfrm>
            <a:off x="6685280" y="2030358"/>
            <a:ext cx="495919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PCN Limitation:</a:t>
            </a:r>
          </a:p>
          <a:p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PCN payment requires sequential channel updates from sender to receiver,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unlinkability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there is a single intermediary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PCNs raise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of finding paths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network and maintaining the network topology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66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Outputs and transactions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050405-B426-4C0A-867C-C35B2921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33" y="1428695"/>
            <a:ext cx="9268575" cy="4295829"/>
          </a:xfrm>
          <a:prstGeom prst="rect">
            <a:avLst/>
          </a:prstGeom>
        </p:spPr>
      </p:pic>
      <p:sp>
        <p:nvSpPr>
          <p:cNvPr id="4" name="笑脸 3">
            <a:extLst>
              <a:ext uri="{FF2B5EF4-FFF2-40B4-BE49-F238E27FC236}">
                <a16:creationId xmlns:a16="http://schemas.microsoft.com/office/drawing/2014/main" id="{D2554316-DF0E-413B-96B7-3EDD371FC6C7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42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Lightning style payment channel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AD5995-DD3D-4B4E-BFA8-34430459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46" y="1426029"/>
            <a:ext cx="9557672" cy="44087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5CE06EA-143A-4237-AC21-9C0ED2BE7C7C}"/>
                  </a:ext>
                </a:extLst>
              </p:cNvPr>
              <p:cNvSpPr/>
              <p:nvPr/>
            </p:nvSpPr>
            <p:spPr>
              <a:xfrm>
                <a:off x="4182355" y="5809924"/>
                <a:ext cx="494581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5CE06EA-143A-4237-AC21-9C0ED2BE7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355" y="5809924"/>
                <a:ext cx="494581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笑脸 7">
            <a:extLst>
              <a:ext uri="{FF2B5EF4-FFF2-40B4-BE49-F238E27FC236}">
                <a16:creationId xmlns:a16="http://schemas.microsoft.com/office/drawing/2014/main" id="{18C766B7-2F0D-4463-8A5A-BCDA0557DAF6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BA6C76F-F048-4EE6-A9F6-1CAC7EB6927C}"/>
                  </a:ext>
                </a:extLst>
              </p:cNvPr>
              <p:cNvSpPr/>
              <p:nvPr/>
            </p:nvSpPr>
            <p:spPr>
              <a:xfrm>
                <a:off x="5143545" y="1023257"/>
                <a:ext cx="3384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Payment i: Exchange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BA6C76F-F048-4EE6-A9F6-1CAC7EB69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45" y="1023257"/>
                <a:ext cx="3384132" cy="369332"/>
              </a:xfrm>
              <a:prstGeom prst="rect">
                <a:avLst/>
              </a:prstGeom>
              <a:blipFill>
                <a:blip r:embed="rId5"/>
                <a:stretch>
                  <a:fillRect l="-162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793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Lightning style payment channel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AD5995-DD3D-4B4E-BFA8-34430459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64" y="1347894"/>
            <a:ext cx="9557672" cy="4408714"/>
          </a:xfrm>
          <a:prstGeom prst="rect">
            <a:avLst/>
          </a:prstGeom>
        </p:spPr>
      </p:pic>
      <p:sp>
        <p:nvSpPr>
          <p:cNvPr id="8" name="笑脸 7">
            <a:extLst>
              <a:ext uri="{FF2B5EF4-FFF2-40B4-BE49-F238E27FC236}">
                <a16:creationId xmlns:a16="http://schemas.microsoft.com/office/drawing/2014/main" id="{18C766B7-2F0D-4463-8A5A-BCDA0557DAF6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4D44A96-21D6-4425-A042-CC6D2D737490}"/>
              </a:ext>
            </a:extLst>
          </p:cNvPr>
          <p:cNvCxnSpPr>
            <a:cxnSpLocks/>
          </p:cNvCxnSpPr>
          <p:nvPr/>
        </p:nvCxnSpPr>
        <p:spPr>
          <a:xfrm flipH="1">
            <a:off x="6884965" y="1634550"/>
            <a:ext cx="1" cy="11112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581C4B8-464F-4CC2-B221-7DB96D40F16A}"/>
              </a:ext>
            </a:extLst>
          </p:cNvPr>
          <p:cNvCxnSpPr>
            <a:cxnSpLocks/>
          </p:cNvCxnSpPr>
          <p:nvPr/>
        </p:nvCxnSpPr>
        <p:spPr>
          <a:xfrm>
            <a:off x="6884965" y="1620036"/>
            <a:ext cx="1349825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DDC0C61-44C2-4513-97B1-B357495B0978}"/>
              </a:ext>
            </a:extLst>
          </p:cNvPr>
          <p:cNvCxnSpPr>
            <a:cxnSpLocks/>
          </p:cNvCxnSpPr>
          <p:nvPr/>
        </p:nvCxnSpPr>
        <p:spPr>
          <a:xfrm>
            <a:off x="7088161" y="2599750"/>
            <a:ext cx="1146629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1E6DCB1-CFEC-48C2-A3F5-135E3A52C5E4}"/>
              </a:ext>
            </a:extLst>
          </p:cNvPr>
          <p:cNvCxnSpPr>
            <a:cxnSpLocks/>
          </p:cNvCxnSpPr>
          <p:nvPr/>
        </p:nvCxnSpPr>
        <p:spPr>
          <a:xfrm>
            <a:off x="7088161" y="3075423"/>
            <a:ext cx="1146629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A759219-8C74-41CD-BED3-8115493CB4E9}"/>
              </a:ext>
            </a:extLst>
          </p:cNvPr>
          <p:cNvCxnSpPr>
            <a:cxnSpLocks/>
          </p:cNvCxnSpPr>
          <p:nvPr/>
        </p:nvCxnSpPr>
        <p:spPr>
          <a:xfrm>
            <a:off x="6884965" y="4173891"/>
            <a:ext cx="1349825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335F95A9-23DC-45EE-BD43-3E1584BF75F1}"/>
              </a:ext>
            </a:extLst>
          </p:cNvPr>
          <p:cNvSpPr/>
          <p:nvPr/>
        </p:nvSpPr>
        <p:spPr>
          <a:xfrm>
            <a:off x="4126937" y="1540778"/>
            <a:ext cx="306518" cy="29866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13BE6A-6C0E-4A38-A508-491B75A8DB1F}"/>
              </a:ext>
            </a:extLst>
          </p:cNvPr>
          <p:cNvSpPr/>
          <p:nvPr/>
        </p:nvSpPr>
        <p:spPr>
          <a:xfrm>
            <a:off x="4126937" y="3921407"/>
            <a:ext cx="306518" cy="298664"/>
          </a:xfrm>
          <a:prstGeom prst="rect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A46283-007A-4559-92E1-C6AAB8823257}"/>
              </a:ext>
            </a:extLst>
          </p:cNvPr>
          <p:cNvSpPr/>
          <p:nvPr/>
        </p:nvSpPr>
        <p:spPr>
          <a:xfrm>
            <a:off x="5643968" y="911363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the channel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087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Lightning style payment channel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AD5995-DD3D-4B4E-BFA8-34430459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64" y="1347894"/>
            <a:ext cx="9557672" cy="4408714"/>
          </a:xfrm>
          <a:prstGeom prst="rect">
            <a:avLst/>
          </a:prstGeom>
        </p:spPr>
      </p:pic>
      <p:sp>
        <p:nvSpPr>
          <p:cNvPr id="8" name="笑脸 7">
            <a:extLst>
              <a:ext uri="{FF2B5EF4-FFF2-40B4-BE49-F238E27FC236}">
                <a16:creationId xmlns:a16="http://schemas.microsoft.com/office/drawing/2014/main" id="{18C766B7-2F0D-4463-8A5A-BCDA0557DAF6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581C4B8-464F-4CC2-B221-7DB96D40F16A}"/>
              </a:ext>
            </a:extLst>
          </p:cNvPr>
          <p:cNvCxnSpPr>
            <a:cxnSpLocks/>
          </p:cNvCxnSpPr>
          <p:nvPr/>
        </p:nvCxnSpPr>
        <p:spPr>
          <a:xfrm>
            <a:off x="6884965" y="2211163"/>
            <a:ext cx="1349825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DDC0C61-44C2-4513-97B1-B357495B0978}"/>
              </a:ext>
            </a:extLst>
          </p:cNvPr>
          <p:cNvCxnSpPr>
            <a:cxnSpLocks/>
          </p:cNvCxnSpPr>
          <p:nvPr/>
        </p:nvCxnSpPr>
        <p:spPr>
          <a:xfrm>
            <a:off x="7088161" y="2599750"/>
            <a:ext cx="1146629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1E6DCB1-CFEC-48C2-A3F5-135E3A52C5E4}"/>
              </a:ext>
            </a:extLst>
          </p:cNvPr>
          <p:cNvCxnSpPr>
            <a:cxnSpLocks/>
          </p:cNvCxnSpPr>
          <p:nvPr/>
        </p:nvCxnSpPr>
        <p:spPr>
          <a:xfrm>
            <a:off x="7088161" y="3075423"/>
            <a:ext cx="1146629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A759219-8C74-41CD-BED3-8115493CB4E9}"/>
              </a:ext>
            </a:extLst>
          </p:cNvPr>
          <p:cNvCxnSpPr>
            <a:cxnSpLocks/>
          </p:cNvCxnSpPr>
          <p:nvPr/>
        </p:nvCxnSpPr>
        <p:spPr>
          <a:xfrm>
            <a:off x="6884965" y="3619710"/>
            <a:ext cx="1349825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335F95A9-23DC-45EE-BD43-3E1584BF75F1}"/>
              </a:ext>
            </a:extLst>
          </p:cNvPr>
          <p:cNvSpPr/>
          <p:nvPr/>
        </p:nvSpPr>
        <p:spPr>
          <a:xfrm>
            <a:off x="4126937" y="1540778"/>
            <a:ext cx="306518" cy="29866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13BE6A-6C0E-4A38-A508-491B75A8DB1F}"/>
              </a:ext>
            </a:extLst>
          </p:cNvPr>
          <p:cNvSpPr/>
          <p:nvPr/>
        </p:nvSpPr>
        <p:spPr>
          <a:xfrm>
            <a:off x="4126937" y="3921407"/>
            <a:ext cx="306518" cy="298664"/>
          </a:xfrm>
          <a:prstGeom prst="rect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A46283-007A-4559-92E1-C6AAB8823257}"/>
              </a:ext>
            </a:extLst>
          </p:cNvPr>
          <p:cNvSpPr/>
          <p:nvPr/>
        </p:nvSpPr>
        <p:spPr>
          <a:xfrm>
            <a:off x="5856405" y="950020"/>
            <a:ext cx="4641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Punish (if someone publishes old transaction)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A85992D-3649-425F-A888-4D190BF5A960}"/>
              </a:ext>
            </a:extLst>
          </p:cNvPr>
          <p:cNvCxnSpPr>
            <a:cxnSpLocks/>
          </p:cNvCxnSpPr>
          <p:nvPr/>
        </p:nvCxnSpPr>
        <p:spPr>
          <a:xfrm flipH="1">
            <a:off x="6884963" y="2019350"/>
            <a:ext cx="2" cy="180519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4ED3A0F-F196-40E6-96FA-516D98E2E87A}"/>
              </a:ext>
            </a:extLst>
          </p:cNvPr>
          <p:cNvCxnSpPr>
            <a:cxnSpLocks/>
          </p:cNvCxnSpPr>
          <p:nvPr/>
        </p:nvCxnSpPr>
        <p:spPr>
          <a:xfrm flipH="1">
            <a:off x="6884963" y="3639016"/>
            <a:ext cx="2" cy="180519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057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Generalized Channel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4BC577-405F-4D6D-B1E3-6E940223E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34" y="1419419"/>
            <a:ext cx="8549732" cy="41976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3149BCE-90D4-4706-A021-D44C0027BD7A}"/>
              </a:ext>
            </a:extLst>
          </p:cNvPr>
          <p:cNvSpPr/>
          <p:nvPr/>
        </p:nvSpPr>
        <p:spPr>
          <a:xfrm>
            <a:off x="4686190" y="2209800"/>
            <a:ext cx="658695" cy="3156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144F62-1A72-4FAC-ADE7-C6913293609F}"/>
              </a:ext>
            </a:extLst>
          </p:cNvPr>
          <p:cNvSpPr/>
          <p:nvPr/>
        </p:nvSpPr>
        <p:spPr>
          <a:xfrm>
            <a:off x="7538247" y="3360381"/>
            <a:ext cx="658695" cy="3156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E3D7C1-BA0C-407D-841E-9E76C70B55CC}"/>
              </a:ext>
            </a:extLst>
          </p:cNvPr>
          <p:cNvSpPr/>
          <p:nvPr/>
        </p:nvSpPr>
        <p:spPr>
          <a:xfrm>
            <a:off x="8942504" y="4133267"/>
            <a:ext cx="658695" cy="3156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笑脸 6">
            <a:extLst>
              <a:ext uri="{FF2B5EF4-FFF2-40B4-BE49-F238E27FC236}">
                <a16:creationId xmlns:a16="http://schemas.microsoft.com/office/drawing/2014/main" id="{3476783F-EAB1-4F5F-A1BE-ECDD253D6F60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353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Generalized Channel - ASIACRYPT 2021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51E484-037E-4E91-BAA7-B0A80C1CB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3"/>
          <a:stretch/>
        </p:blipFill>
        <p:spPr>
          <a:xfrm>
            <a:off x="1711976" y="900435"/>
            <a:ext cx="8211028" cy="5384862"/>
          </a:xfrm>
          <a:prstGeom prst="rect">
            <a:avLst/>
          </a:prstGeom>
        </p:spPr>
      </p:pic>
      <p:sp>
        <p:nvSpPr>
          <p:cNvPr id="4" name="笑脸 3">
            <a:extLst>
              <a:ext uri="{FF2B5EF4-FFF2-40B4-BE49-F238E27FC236}">
                <a16:creationId xmlns:a16="http://schemas.microsoft.com/office/drawing/2014/main" id="{FACC044A-A2B5-4AFC-8417-DE3215FC75C9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26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Generalized Channel - ASIACRYPT 2021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9B7089-6A91-483A-A959-56109FD1A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66" y="1128767"/>
            <a:ext cx="8806131" cy="4906273"/>
          </a:xfrm>
          <a:prstGeom prst="rect">
            <a:avLst/>
          </a:prstGeom>
        </p:spPr>
      </p:pic>
      <p:sp>
        <p:nvSpPr>
          <p:cNvPr id="4" name="笑脸 3">
            <a:extLst>
              <a:ext uri="{FF2B5EF4-FFF2-40B4-BE49-F238E27FC236}">
                <a16:creationId xmlns:a16="http://schemas.microsoft.com/office/drawing/2014/main" id="{E6AF700C-AD4F-4866-BBCA-4AE4E52FF996}"/>
              </a:ext>
            </a:extLst>
          </p:cNvPr>
          <p:cNvSpPr/>
          <p:nvPr/>
        </p:nvSpPr>
        <p:spPr>
          <a:xfrm>
            <a:off x="10718276" y="226242"/>
            <a:ext cx="537328" cy="47134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371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BlindChannel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6F9FDF-F916-41DD-BA04-6F8726F740EC}"/>
              </a:ext>
            </a:extLst>
          </p:cNvPr>
          <p:cNvSpPr/>
          <p:nvPr/>
        </p:nvSpPr>
        <p:spPr>
          <a:xfrm>
            <a:off x="728312" y="1717094"/>
            <a:ext cx="10581372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BlindChannel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two parties to pay to each other arbitrarily many times without publishing every single transaction on the blockchain.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of the parties, i.e. the unblind party, determines the payment amount and the other party, i.e. the blind party, cannot see the payment amount.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required by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BlindHub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protocol, all payments are conditioned on solving a puzzle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865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BlindChannel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– Transaction type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8A123D-D047-4650-8A93-42EA48DF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1" y="1154603"/>
            <a:ext cx="5197221" cy="21628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4BC156-0B0C-418A-8355-E4B5D4CA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99" y="3985657"/>
            <a:ext cx="5197222" cy="21406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D0EAA8-0AF7-4DF1-A165-E66398DDCD9E}"/>
                  </a:ext>
                </a:extLst>
              </p:cNvPr>
              <p:cNvSpPr/>
              <p:nvPr/>
            </p:nvSpPr>
            <p:spPr>
              <a:xfrm>
                <a:off x="5613021" y="1545299"/>
                <a:ext cx="6096000" cy="417037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Funding transaction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𝐅𝐔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 a and b coins into a shared address.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commit transaction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𝐂𝐌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send the channel funds, held in the funding transaction’s output, into a new shared address.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split transaction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𝐒𝐏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splits the channel funds, held in the commit transaction’s output, among parties.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adaptor execution delivery transaction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𝐀𝐄𝐃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spend this output and sends its coins to payee.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timeout transaction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𝐓𝐎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claim the output after a timeout.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D0EAA8-0AF7-4DF1-A165-E66398DD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21" y="1545299"/>
                <a:ext cx="6096000" cy="4170372"/>
              </a:xfrm>
              <a:prstGeom prst="rect">
                <a:avLst/>
              </a:prstGeom>
              <a:blipFill>
                <a:blip r:embed="rId5"/>
                <a:stretch>
                  <a:fillRect l="-900" t="-730" r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264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BlindChannel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–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Create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B963F-4E4D-4CB9-9026-E6557F2A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658" y="868850"/>
            <a:ext cx="6891628" cy="57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5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37" y="221023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bstract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C854E0-EEDA-4E6F-BA0A-B573595327CE}"/>
              </a:ext>
            </a:extLst>
          </p:cNvPr>
          <p:cNvSpPr/>
          <p:nvPr/>
        </p:nvSpPr>
        <p:spPr>
          <a:xfrm>
            <a:off x="526295" y="881555"/>
            <a:ext cx="1091459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channel hubs (PCHs) constitute a promising solution to the inherent scalability problem of blockchain technologies, allowing for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off-chain payments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sender and receiver through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intermediary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called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tumbler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existing Bitcoin-compatible PCH constructions that guarantee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anonymity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 only a (predefined)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payment amount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Bitcoin-compatible PCH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security and privacy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Blind Adaptor Signature,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adaptor signature protocol built on top of a blind signature scheme.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BlindChannel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channel parties is unable to see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 balances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BlindHub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three-party (sender, tumbler, receiver) atomic and privacy preserving protocol.</a:t>
            </a:r>
          </a:p>
        </p:txBody>
      </p:sp>
    </p:spTree>
    <p:extLst>
      <p:ext uri="{BB962C8B-B14F-4D97-AF65-F5344CB8AC3E}">
        <p14:creationId xmlns:p14="http://schemas.microsoft.com/office/powerpoint/2010/main" val="1383967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E0414-506B-42AC-800F-FA8E58D5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53" y="31918"/>
            <a:ext cx="5957533" cy="67941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DC2D94-5BE6-4A18-ABA3-CCCCF71D2F86}"/>
              </a:ext>
            </a:extLst>
          </p:cNvPr>
          <p:cNvSpPr txBox="1">
            <a:spLocks/>
          </p:cNvSpPr>
          <p:nvPr/>
        </p:nvSpPr>
        <p:spPr>
          <a:xfrm>
            <a:off x="677057" y="342900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pays to B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0EC9EE-59C0-4802-B28F-DD98F200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91" y="1164577"/>
            <a:ext cx="330583" cy="142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DE5F88-4ABA-40EC-9FDC-64383C0B6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112" y="1842804"/>
            <a:ext cx="330583" cy="1542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015E88-03F2-47EA-827E-6841DA170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804" y="4422177"/>
            <a:ext cx="756258" cy="203814"/>
          </a:xfrm>
          <a:prstGeom prst="rect">
            <a:avLst/>
          </a:prstGeom>
        </p:spPr>
      </p:pic>
      <p:sp>
        <p:nvSpPr>
          <p:cNvPr id="9" name="菱形 8">
            <a:extLst>
              <a:ext uri="{FF2B5EF4-FFF2-40B4-BE49-F238E27FC236}">
                <a16:creationId xmlns:a16="http://schemas.microsoft.com/office/drawing/2014/main" id="{E8E89E3C-8617-4EDC-B54B-B12917E60D79}"/>
              </a:ext>
            </a:extLst>
          </p:cNvPr>
          <p:cNvSpPr/>
          <p:nvPr/>
        </p:nvSpPr>
        <p:spPr>
          <a:xfrm>
            <a:off x="8263955" y="1151079"/>
            <a:ext cx="226244" cy="197963"/>
          </a:xfrm>
          <a:prstGeom prst="diamond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45596C-FCD4-47F9-9973-22592ACD76EA}"/>
              </a:ext>
            </a:extLst>
          </p:cNvPr>
          <p:cNvSpPr/>
          <p:nvPr/>
        </p:nvSpPr>
        <p:spPr>
          <a:xfrm>
            <a:off x="10201070" y="2343706"/>
            <a:ext cx="199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Adaptor signature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86E96F-7487-4091-9572-F79E7D15B0EA}"/>
              </a:ext>
            </a:extLst>
          </p:cNvPr>
          <p:cNvSpPr/>
          <p:nvPr/>
        </p:nvSpPr>
        <p:spPr>
          <a:xfrm>
            <a:off x="8550238" y="2528372"/>
            <a:ext cx="658695" cy="18466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0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DC2D94-5BE6-4A18-ABA3-CCCCF71D2F86}"/>
              </a:ext>
            </a:extLst>
          </p:cNvPr>
          <p:cNvSpPr txBox="1">
            <a:spLocks/>
          </p:cNvSpPr>
          <p:nvPr/>
        </p:nvSpPr>
        <p:spPr>
          <a:xfrm>
            <a:off x="677057" y="342900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pays to U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771263-D9E6-4920-A807-786309E78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66" y="25381"/>
            <a:ext cx="6215213" cy="6760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BAB8D3-1256-40F6-8DC6-781603AC8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816" y="1841474"/>
            <a:ext cx="330583" cy="1429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DAA4B7-D6E7-4926-B9D7-9072999A2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656" y="1121424"/>
            <a:ext cx="330583" cy="1542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B8CB61-EE03-46D4-AEAC-B714C5956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478" y="4509018"/>
            <a:ext cx="915338" cy="2303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B1A715-1812-446A-B4C9-56BA0743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8990" y="4310376"/>
            <a:ext cx="465484" cy="230391"/>
          </a:xfrm>
          <a:prstGeom prst="rect">
            <a:avLst/>
          </a:prstGeom>
        </p:spPr>
      </p:pic>
      <p:sp>
        <p:nvSpPr>
          <p:cNvPr id="9" name="菱形 8">
            <a:extLst>
              <a:ext uri="{FF2B5EF4-FFF2-40B4-BE49-F238E27FC236}">
                <a16:creationId xmlns:a16="http://schemas.microsoft.com/office/drawing/2014/main" id="{20D33952-7741-4BE9-9A22-08282BE2AC86}"/>
              </a:ext>
            </a:extLst>
          </p:cNvPr>
          <p:cNvSpPr/>
          <p:nvPr/>
        </p:nvSpPr>
        <p:spPr>
          <a:xfrm>
            <a:off x="8365555" y="1121424"/>
            <a:ext cx="226244" cy="197963"/>
          </a:xfrm>
          <a:prstGeom prst="diamond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C0E93A-2588-4044-B49D-2C22EF4947D8}"/>
              </a:ext>
            </a:extLst>
          </p:cNvPr>
          <p:cNvSpPr/>
          <p:nvPr/>
        </p:nvSpPr>
        <p:spPr>
          <a:xfrm>
            <a:off x="10391652" y="3307286"/>
            <a:ext cx="1655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adaptor </a:t>
            </a:r>
          </a:p>
          <a:p>
            <a:pPr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signature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007390-A421-4BE7-8FFD-9365603F2E44}"/>
              </a:ext>
            </a:extLst>
          </p:cNvPr>
          <p:cNvSpPr/>
          <p:nvPr/>
        </p:nvSpPr>
        <p:spPr>
          <a:xfrm>
            <a:off x="8591799" y="3630451"/>
            <a:ext cx="857001" cy="20264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969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BlindChannel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–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Close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E9B22D-491B-49C6-AC45-A225871E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3" y="1656110"/>
            <a:ext cx="5988768" cy="37179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75BD0B-4197-4F83-825B-5F51AF5E1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041" y="2041944"/>
            <a:ext cx="5711859" cy="229391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24F54A-182B-4E6B-B6EF-C68AE5440322}"/>
              </a:ext>
            </a:extLst>
          </p:cNvPr>
          <p:cNvCxnSpPr/>
          <p:nvPr/>
        </p:nvCxnSpPr>
        <p:spPr>
          <a:xfrm>
            <a:off x="3698240" y="1889760"/>
            <a:ext cx="247904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A0E79FC-FD7D-4A32-8020-67CF7465FEC5}"/>
              </a:ext>
            </a:extLst>
          </p:cNvPr>
          <p:cNvCxnSpPr>
            <a:cxnSpLocks/>
          </p:cNvCxnSpPr>
          <p:nvPr/>
        </p:nvCxnSpPr>
        <p:spPr>
          <a:xfrm>
            <a:off x="415799" y="2174240"/>
            <a:ext cx="568020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F4E7A05-0647-4386-A4BD-55F16012B79A}"/>
              </a:ext>
            </a:extLst>
          </p:cNvPr>
          <p:cNvCxnSpPr>
            <a:cxnSpLocks/>
          </p:cNvCxnSpPr>
          <p:nvPr/>
        </p:nvCxnSpPr>
        <p:spPr>
          <a:xfrm>
            <a:off x="415799" y="2428240"/>
            <a:ext cx="416636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E47802-6BB8-4B36-AE10-00550D4369BA}"/>
              </a:ext>
            </a:extLst>
          </p:cNvPr>
          <p:cNvCxnSpPr>
            <a:cxnSpLocks/>
          </p:cNvCxnSpPr>
          <p:nvPr/>
        </p:nvCxnSpPr>
        <p:spPr>
          <a:xfrm>
            <a:off x="1696720" y="3479800"/>
            <a:ext cx="434848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C7E7222-C603-48AB-B7AB-FBEAC07F52D9}"/>
              </a:ext>
            </a:extLst>
          </p:cNvPr>
          <p:cNvCxnSpPr>
            <a:cxnSpLocks/>
          </p:cNvCxnSpPr>
          <p:nvPr/>
        </p:nvCxnSpPr>
        <p:spPr>
          <a:xfrm>
            <a:off x="5008880" y="3215640"/>
            <a:ext cx="112776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0C9D48A-FD61-41A4-96CD-C6195E420ACB}"/>
              </a:ext>
            </a:extLst>
          </p:cNvPr>
          <p:cNvSpPr/>
          <p:nvPr/>
        </p:nvSpPr>
        <p:spPr>
          <a:xfrm>
            <a:off x="711200" y="3761742"/>
            <a:ext cx="1280160" cy="2412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2A22A-8B41-48C4-BC99-4A0EA4DC3681}"/>
              </a:ext>
            </a:extLst>
          </p:cNvPr>
          <p:cNvSpPr/>
          <p:nvPr/>
        </p:nvSpPr>
        <p:spPr>
          <a:xfrm>
            <a:off x="4714240" y="4031974"/>
            <a:ext cx="1097280" cy="235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435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4157809" y="2448970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 </a:t>
            </a:r>
            <a:r>
              <a:rPr lang="en-US" altLang="zh-CN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BlindHub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029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Registration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B10674-B44D-458C-9CF2-BAE4F122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50" y="1266182"/>
            <a:ext cx="9930699" cy="4867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0521FC-0563-44F0-991B-5B19A4C934AE}"/>
              </a:ext>
            </a:extLst>
          </p:cNvPr>
          <p:cNvSpPr/>
          <p:nvPr/>
        </p:nvSpPr>
        <p:spPr>
          <a:xfrm>
            <a:off x="3625289" y="2063111"/>
            <a:ext cx="1803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amount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661379-D430-477E-860E-AEDBC0332D31}"/>
              </a:ext>
            </a:extLst>
          </p:cNvPr>
          <p:cNvSpPr/>
          <p:nvPr/>
        </p:nvSpPr>
        <p:spPr>
          <a:xfrm>
            <a:off x="3625289" y="1777361"/>
            <a:ext cx="1803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token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64AD9D-E779-44CD-988E-A2926D20784B}"/>
              </a:ext>
            </a:extLst>
          </p:cNvPr>
          <p:cNvSpPr/>
          <p:nvPr/>
        </p:nvSpPr>
        <p:spPr>
          <a:xfrm>
            <a:off x="5217436" y="4834886"/>
            <a:ext cx="1517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546456-6275-41C0-AA3C-EDCF4F9C8084}"/>
              </a:ext>
            </a:extLst>
          </p:cNvPr>
          <p:cNvSpPr/>
          <p:nvPr/>
        </p:nvSpPr>
        <p:spPr>
          <a:xfrm>
            <a:off x="8967588" y="4465554"/>
            <a:ext cx="1222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token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40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Puzzle promise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C5923-FB6F-4C38-8CF6-458F9B6A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923" y="0"/>
            <a:ext cx="7928697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950FFE-9CDD-4E60-9753-C03C7B60F8EF}"/>
              </a:ext>
            </a:extLst>
          </p:cNvPr>
          <p:cNvSpPr/>
          <p:nvPr/>
        </p:nvSpPr>
        <p:spPr>
          <a:xfrm>
            <a:off x="8514703" y="886682"/>
            <a:ext cx="326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consistency proof 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889B2D-5538-4244-B635-C54F57B0682B}"/>
              </a:ext>
            </a:extLst>
          </p:cNvPr>
          <p:cNvSpPr/>
          <p:nvPr/>
        </p:nvSpPr>
        <p:spPr>
          <a:xfrm>
            <a:off x="5133328" y="1696307"/>
            <a:ext cx="326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into registry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E295DF8-F574-4A21-A551-46AAAE0CE624}"/>
                  </a:ext>
                </a:extLst>
              </p:cNvPr>
              <p:cNvSpPr/>
              <p:nvPr/>
            </p:nvSpPr>
            <p:spPr>
              <a:xfrm>
                <a:off x="3864364" y="3666311"/>
                <a:ext cx="326149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blind pre-signature of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𝐓𝐑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E295DF8-F574-4A21-A551-46AAAE0CE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364" y="3666311"/>
                <a:ext cx="3261498" cy="646331"/>
              </a:xfrm>
              <a:prstGeom prst="rect">
                <a:avLst/>
              </a:prstGeom>
              <a:blipFill>
                <a:blip r:embed="rId4"/>
                <a:stretch>
                  <a:fillRect l="-1682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62B4DB3A-C89E-4121-8B87-ED49C3FC2404}"/>
              </a:ext>
            </a:extLst>
          </p:cNvPr>
          <p:cNvSpPr/>
          <p:nvPr/>
        </p:nvSpPr>
        <p:spPr>
          <a:xfrm>
            <a:off x="7273448" y="5090713"/>
            <a:ext cx="326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FBE17B-A449-4C97-9B99-7D4B0F31888F}"/>
              </a:ext>
            </a:extLst>
          </p:cNvPr>
          <p:cNvSpPr/>
          <p:nvPr/>
        </p:nvSpPr>
        <p:spPr>
          <a:xfrm>
            <a:off x="5422947" y="3165241"/>
            <a:ext cx="326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 amount and puzzle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706C98-60E4-42D3-8E58-7B3CFF2D063A}"/>
              </a:ext>
            </a:extLst>
          </p:cNvPr>
          <p:cNvSpPr/>
          <p:nvPr/>
        </p:nvSpPr>
        <p:spPr>
          <a:xfrm>
            <a:off x="5395487" y="1353455"/>
            <a:ext cx="264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token and amount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53F3CA-A185-473B-8C23-4534DA0CF4E6}"/>
              </a:ext>
            </a:extLst>
          </p:cNvPr>
          <p:cNvSpPr/>
          <p:nvPr/>
        </p:nvSpPr>
        <p:spPr>
          <a:xfrm>
            <a:off x="6547514" y="2004599"/>
            <a:ext cx="3261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 hard relation and encrypt the solution y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38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Puzzle solver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25E9A7-DDF8-43FF-A8C3-EF1D2560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44" y="1142356"/>
            <a:ext cx="9901195" cy="52965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938969A-C0AA-41B9-BAE7-ED936F7E8640}"/>
                  </a:ext>
                </a:extLst>
              </p:cNvPr>
              <p:cNvSpPr/>
              <p:nvPr/>
            </p:nvSpPr>
            <p:spPr>
              <a:xfrm>
                <a:off x="8087456" y="4809327"/>
                <a:ext cx="32614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 the signature of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938969A-C0AA-41B9-BAE7-ED936F7E8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56" y="4809327"/>
                <a:ext cx="3261498" cy="369332"/>
              </a:xfrm>
              <a:prstGeom prst="rect">
                <a:avLst/>
              </a:prstGeom>
              <a:blipFill>
                <a:blip r:embed="rId4"/>
                <a:stretch>
                  <a:fillRect l="-1682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13DB79FB-3103-4A29-9810-8CDDB05ED65C}"/>
              </a:ext>
            </a:extLst>
          </p:cNvPr>
          <p:cNvSpPr/>
          <p:nvPr/>
        </p:nvSpPr>
        <p:spPr>
          <a:xfrm>
            <a:off x="5073173" y="5178659"/>
            <a:ext cx="326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4AC1DD-F0F5-43E1-B340-0A285D624EDF}"/>
              </a:ext>
            </a:extLst>
          </p:cNvPr>
          <p:cNvSpPr/>
          <p:nvPr/>
        </p:nvSpPr>
        <p:spPr>
          <a:xfrm>
            <a:off x="4254023" y="1690288"/>
            <a:ext cx="326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69D762F-DA4D-428C-9AC3-EC34CE7E86F9}"/>
                  </a:ext>
                </a:extLst>
              </p:cNvPr>
              <p:cNvSpPr/>
              <p:nvPr/>
            </p:nvSpPr>
            <p:spPr>
              <a:xfrm>
                <a:off x="1961673" y="2968240"/>
                <a:ext cx="34138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pre-signature of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69D762F-DA4D-428C-9AC3-EC34CE7E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73" y="2968240"/>
                <a:ext cx="3413890" cy="369332"/>
              </a:xfrm>
              <a:prstGeom prst="rect">
                <a:avLst/>
              </a:prstGeom>
              <a:blipFill>
                <a:blip r:embed="rId5"/>
                <a:stretch>
                  <a:fillRect l="-1607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C56DC577-801E-45E6-96FA-2D1DDEF200D6}"/>
              </a:ext>
            </a:extLst>
          </p:cNvPr>
          <p:cNvSpPr/>
          <p:nvPr/>
        </p:nvSpPr>
        <p:spPr>
          <a:xfrm>
            <a:off x="6394060" y="4161627"/>
            <a:ext cx="22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 the solution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E47100-E016-47C4-9E05-3A5021FE89D6}"/>
              </a:ext>
            </a:extLst>
          </p:cNvPr>
          <p:cNvSpPr/>
          <p:nvPr/>
        </p:nvSpPr>
        <p:spPr>
          <a:xfrm>
            <a:off x="4084435" y="5485614"/>
            <a:ext cx="36006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randomness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24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E096CB-8CC2-4084-96FB-49193B1D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57" y="2431991"/>
            <a:ext cx="4565885" cy="22797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6BB12E0-A761-4B92-A16B-C6D01DC08BF5}"/>
              </a:ext>
            </a:extLst>
          </p:cNvPr>
          <p:cNvSpPr/>
          <p:nvPr/>
        </p:nvSpPr>
        <p:spPr>
          <a:xfrm>
            <a:off x="5348609" y="3201051"/>
            <a:ext cx="36006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randomness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19A09F0-05B0-41A7-903A-A0D74EB532D1}"/>
                  </a:ext>
                </a:extLst>
              </p:cNvPr>
              <p:cNvSpPr/>
              <p:nvPr/>
            </p:nvSpPr>
            <p:spPr>
              <a:xfrm>
                <a:off x="5885402" y="3539605"/>
                <a:ext cx="23535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 signature of 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  <m:r>
                          <a:rPr lang="en-US" altLang="zh-CN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𝐑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19A09F0-05B0-41A7-903A-A0D74EB53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402" y="3539605"/>
                <a:ext cx="2353529" cy="338554"/>
              </a:xfrm>
              <a:prstGeom prst="rect">
                <a:avLst/>
              </a:prstGeom>
              <a:blipFill>
                <a:blip r:embed="rId4"/>
                <a:stretch>
                  <a:fillRect l="-1292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A69126E-514E-4E51-951A-3645220C3445}"/>
                  </a:ext>
                </a:extLst>
              </p:cNvPr>
              <p:cNvSpPr/>
              <p:nvPr/>
            </p:nvSpPr>
            <p:spPr>
              <a:xfrm>
                <a:off x="5670018" y="3938149"/>
                <a:ext cx="21745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𝐓</m:t>
                    </m:r>
                    <m:sSub>
                      <m:sSubPr>
                        <m:ctrlPr>
                          <a:rPr lang="en-US" altLang="zh-CN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𝐓𝐑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chain</a:t>
                </a:r>
                <a:endParaRPr lang="zh-CN" altLang="en-US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A69126E-514E-4E51-951A-3645220C3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018" y="3938149"/>
                <a:ext cx="2174506" cy="338554"/>
              </a:xfrm>
              <a:prstGeom prst="rect">
                <a:avLst/>
              </a:prstGeom>
              <a:blipFill>
                <a:blip r:embed="rId5"/>
                <a:stretch>
                  <a:fillRect l="-1401" t="-5357" r="-280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671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3281479" y="2416314"/>
            <a:ext cx="5629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 Performance Analysis 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97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C803E4-D311-4A64-9ECA-81A794A1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89" y="2755415"/>
            <a:ext cx="6933479" cy="34561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2C9CE4-95A2-4D6F-98D2-A193EF91C6EB}"/>
              </a:ext>
            </a:extLst>
          </p:cNvPr>
          <p:cNvSpPr/>
          <p:nvPr/>
        </p:nvSpPr>
        <p:spPr>
          <a:xfrm>
            <a:off x="288731" y="1128886"/>
            <a:ext cx="84423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ECDSA-based adaptor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ECDSA-based blind adaptor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elliptic curve secp256k1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Garbled circuit-based zero-knowledge proof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A09A28-F69A-44DB-92D8-492A5861DA5F}"/>
              </a:ext>
            </a:extLst>
          </p:cNvPr>
          <p:cNvSpPr/>
          <p:nvPr/>
        </p:nvSpPr>
        <p:spPr>
          <a:xfrm>
            <a:off x="6470773" y="134712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A2L protocol is in the same order of computational cost of our protocol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6093EFB-2336-4E8E-A79D-382029682650}"/>
              </a:ext>
            </a:extLst>
          </p:cNvPr>
          <p:cNvCxnSpPr/>
          <p:nvPr/>
        </p:nvCxnSpPr>
        <p:spPr>
          <a:xfrm>
            <a:off x="6309360" y="934720"/>
            <a:ext cx="0" cy="1626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62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Challenges in blockchain: a path towards PCH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C854E0-EEDA-4E6F-BA0A-B573595327CE}"/>
              </a:ext>
            </a:extLst>
          </p:cNvPr>
          <p:cNvSpPr/>
          <p:nvPr/>
        </p:nvSpPr>
        <p:spPr>
          <a:xfrm>
            <a:off x="561754" y="1068833"/>
            <a:ext cx="105852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Unlinkability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None (including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can determine which sender paid to which receiver.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Atomicity: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Mixers is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necessarily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Either a payment is successful or the money goes back to the sender.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throughput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problem. PCHs supports off-chain payments that each party opens a channel with a tumbler.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8DD90C-EDBF-47DA-BB15-39822B0B0665}"/>
              </a:ext>
            </a:extLst>
          </p:cNvPr>
          <p:cNvSpPr/>
          <p:nvPr/>
        </p:nvSpPr>
        <p:spPr>
          <a:xfrm>
            <a:off x="777991" y="4480165"/>
            <a:ext cx="10585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existing Bitcoin compatible PCH constructions that guarantee relationship anonymity would require the transaction amount to be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Fixing the amount requires either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PCH systems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one PCH system multiple times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9BA7A4-71AE-4B71-8591-596FA379DB58}"/>
              </a:ext>
            </a:extLst>
          </p:cNvPr>
          <p:cNvSpPr/>
          <p:nvPr/>
        </p:nvSpPr>
        <p:spPr>
          <a:xfrm>
            <a:off x="682310" y="4480165"/>
            <a:ext cx="10319520" cy="130900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810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AB6955-89FF-46E5-8EC8-280EAB54E616}"/>
              </a:ext>
            </a:extLst>
          </p:cNvPr>
          <p:cNvSpPr txBox="1"/>
          <p:nvPr/>
        </p:nvSpPr>
        <p:spPr>
          <a:xfrm>
            <a:off x="3567953" y="2505670"/>
            <a:ext cx="5056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 YOU!</a:t>
            </a:r>
            <a:endParaRPr lang="zh-CN" altLang="en-US" sz="5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9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Related Work and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Problem Statement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3A6546-79FD-4172-AB0F-334E8775571D}"/>
              </a:ext>
            </a:extLst>
          </p:cNvPr>
          <p:cNvSpPr/>
          <p:nvPr/>
        </p:nvSpPr>
        <p:spPr>
          <a:xfrm>
            <a:off x="1077160" y="4959805"/>
            <a:ext cx="10037680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to construct a </a:t>
            </a:r>
            <a:r>
              <a:rPr lang="en-US" altLang="zh-CN" sz="24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Bitcoin-compatible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PCH system with </a:t>
            </a:r>
            <a:r>
              <a:rPr lang="en-US" altLang="zh-CN" sz="24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privacy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relationship </a:t>
            </a:r>
            <a:r>
              <a:rPr lang="en-US" altLang="zh-CN" sz="24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anonymity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also supports </a:t>
            </a:r>
            <a:r>
              <a:rPr lang="en-US" altLang="zh-CN" sz="24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payment amounts?</a:t>
            </a:r>
            <a:endParaRPr lang="zh-CN" altLang="en-US" sz="2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391802-9128-45CD-B236-5B2F863F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19" y="1397671"/>
            <a:ext cx="10619014" cy="30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Security and Privacy Goals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4C6315-13D5-4E8E-894B-EE435FF4ABC9}"/>
              </a:ext>
            </a:extLst>
          </p:cNvPr>
          <p:cNvSpPr/>
          <p:nvPr/>
        </p:nvSpPr>
        <p:spPr>
          <a:xfrm>
            <a:off x="642619" y="1351508"/>
            <a:ext cx="106186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Griefing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Resistance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PCH should only initiate a payment procedure if R can prove that the payment request are previously backed by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coins locked by a 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during the payment procedure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Atomicity: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PCH should not be exploited to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new money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steal existing money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honest users, even when parties collude.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Privacy: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not know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amount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S and R</a:t>
            </a:r>
            <a:br>
              <a:rPr lang="en-US" altLang="zh-CN" sz="2400" dirty="0"/>
            </a:b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Anonymity: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not be able to find out if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relation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S and R of a specific payment.</a:t>
            </a:r>
          </a:p>
        </p:txBody>
      </p:sp>
    </p:spTree>
    <p:extLst>
      <p:ext uri="{BB962C8B-B14F-4D97-AF65-F5344CB8AC3E}">
        <p14:creationId xmlns:p14="http://schemas.microsoft.com/office/powerpoint/2010/main" val="393147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9" y="216947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riefing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Attack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1927B3-CCB4-4CD1-BD96-3648CA7A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333" y="3545013"/>
            <a:ext cx="869995" cy="8128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47D111-03BD-4F9A-BED0-E9F054B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250" y="2861241"/>
            <a:ext cx="806491" cy="8763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1BDBCF-E6C3-470C-9D97-4D477AFCB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69" y="3756116"/>
            <a:ext cx="806491" cy="876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574998-E3B2-417D-AF87-92FB90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863" y="1910596"/>
            <a:ext cx="749339" cy="7239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A18161-57FE-46B4-8641-56CEE3A49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76" y="2992618"/>
            <a:ext cx="749339" cy="7239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5D2F3B-7466-4705-8421-000DF7C5E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76" y="4233422"/>
            <a:ext cx="749339" cy="7239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352205-B133-49C0-9C14-18A980723BA4}"/>
              </a:ext>
            </a:extLst>
          </p:cNvPr>
          <p:cNvSpPr/>
          <p:nvPr/>
        </p:nvSpPr>
        <p:spPr>
          <a:xfrm>
            <a:off x="2005118" y="228920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Sender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044F8A-DAB2-4E2D-AEE2-9411BD006EA7}"/>
              </a:ext>
            </a:extLst>
          </p:cNvPr>
          <p:cNvSpPr/>
          <p:nvPr/>
        </p:nvSpPr>
        <p:spPr>
          <a:xfrm>
            <a:off x="7497728" y="1366342"/>
            <a:ext cx="1327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C7795ED-6478-4380-A8CA-A1611020F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251" y="4815050"/>
            <a:ext cx="806491" cy="876345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526BEAB-E4E0-48A7-9DCF-B4586317368C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32915" y="3354587"/>
            <a:ext cx="1898418" cy="596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C91460A-16F1-47FB-A563-F80F609165F4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2932915" y="3951434"/>
            <a:ext cx="1898418" cy="643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E87BF2A-58C2-48D9-A684-4180C2000166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>
            <a:off x="5701328" y="2272565"/>
            <a:ext cx="2085535" cy="167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34432D5-F3A8-471E-A347-3E759676BA6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701328" y="3299414"/>
            <a:ext cx="1961922" cy="65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A1A2F4C-B78B-4F8A-8DEB-68CB462D1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701328" y="3951434"/>
            <a:ext cx="1966341" cy="242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309698D-EC63-45E5-8743-7F612070AEE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5701328" y="3951434"/>
            <a:ext cx="1961923" cy="1301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A153FC1F-D012-4F1E-A52E-995D84D78444}"/>
              </a:ext>
            </a:extLst>
          </p:cNvPr>
          <p:cNvSpPr/>
          <p:nvPr/>
        </p:nvSpPr>
        <p:spPr>
          <a:xfrm>
            <a:off x="3797063" y="334722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EB88714-1681-4F5E-BDA8-B0D96559851B}"/>
              </a:ext>
            </a:extLst>
          </p:cNvPr>
          <p:cNvSpPr/>
          <p:nvPr/>
        </p:nvSpPr>
        <p:spPr>
          <a:xfrm>
            <a:off x="7044113" y="456362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10AD50-0F40-4D36-A8C8-5ECBB320CB3B}"/>
              </a:ext>
            </a:extLst>
          </p:cNvPr>
          <p:cNvSpPr/>
          <p:nvPr/>
        </p:nvSpPr>
        <p:spPr>
          <a:xfrm>
            <a:off x="7030741" y="37878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0202FA7-B2C2-48FC-AA3E-041ED4406056}"/>
              </a:ext>
            </a:extLst>
          </p:cNvPr>
          <p:cNvSpPr/>
          <p:nvPr/>
        </p:nvSpPr>
        <p:spPr>
          <a:xfrm>
            <a:off x="6994628" y="31358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E15E36D-FA87-4F2C-9A00-62AB875F36AA}"/>
              </a:ext>
            </a:extLst>
          </p:cNvPr>
          <p:cNvSpPr/>
          <p:nvPr/>
        </p:nvSpPr>
        <p:spPr>
          <a:xfrm>
            <a:off x="6967943" y="245613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6F0CB4D-428B-4386-81CF-9E752E3A1A9C}"/>
              </a:ext>
            </a:extLst>
          </p:cNvPr>
          <p:cNvSpPr/>
          <p:nvPr/>
        </p:nvSpPr>
        <p:spPr>
          <a:xfrm>
            <a:off x="3777577" y="384337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9BA83FF3-C43C-4DB1-908F-8DD4D5577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738" y="1878092"/>
            <a:ext cx="749339" cy="723937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602C5C30-4CE6-4500-8C6B-D792211B1608}"/>
              </a:ext>
            </a:extLst>
          </p:cNvPr>
          <p:cNvSpPr/>
          <p:nvPr/>
        </p:nvSpPr>
        <p:spPr>
          <a:xfrm>
            <a:off x="5742702" y="426569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C3932CD-BE8C-45BC-905C-275D72D20EDA}"/>
              </a:ext>
            </a:extLst>
          </p:cNvPr>
          <p:cNvSpPr/>
          <p:nvPr/>
        </p:nvSpPr>
        <p:spPr>
          <a:xfrm>
            <a:off x="4975151" y="4254972"/>
            <a:ext cx="918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$$$$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22FA0D8-C3AD-4D2A-9776-F1E5B6012991}"/>
              </a:ext>
            </a:extLst>
          </p:cNvPr>
          <p:cNvSpPr/>
          <p:nvPr/>
        </p:nvSpPr>
        <p:spPr>
          <a:xfrm>
            <a:off x="4773247" y="3072293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01469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1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00B050"/>
      </a:accent2>
      <a:accent3>
        <a:srgbClr val="0070C0"/>
      </a:accent3>
      <a:accent4>
        <a:srgbClr val="FFC000"/>
      </a:accent4>
      <a:accent5>
        <a:srgbClr val="996633"/>
      </a:accent5>
      <a:accent6>
        <a:srgbClr val="00206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73221</TotalTime>
  <Words>1283</Words>
  <Application>Microsoft Office PowerPoint</Application>
  <PresentationFormat>宽屏</PresentationFormat>
  <Paragraphs>223</Paragraphs>
  <Slides>60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1" baseType="lpstr">
      <vt:lpstr>Arial Unicode MS</vt:lpstr>
      <vt:lpstr>等线</vt:lpstr>
      <vt:lpstr>黑体</vt:lpstr>
      <vt:lpstr>微软雅黑</vt:lpstr>
      <vt:lpstr>Arial</vt:lpstr>
      <vt:lpstr>Calibri</vt:lpstr>
      <vt:lpstr>Cambria Math</vt:lpstr>
      <vt:lpstr>Gill Sans MT</vt:lpstr>
      <vt:lpstr>Times New Roman</vt:lpstr>
      <vt:lpstr>Wingdings</vt:lpstr>
      <vt:lpstr>Gallery</vt:lpstr>
      <vt:lpstr>BlindHub: Bitcoin-Compatible Privacy-Preserving Payment Channel Hubs Supporting Variable Amounts</vt:lpstr>
      <vt:lpstr>Outline</vt:lpstr>
      <vt:lpstr>PowerPoint 演示文稿</vt:lpstr>
      <vt:lpstr>PCN vs PCH</vt:lpstr>
      <vt:lpstr>Abstract</vt:lpstr>
      <vt:lpstr>Challenges in blockchain: a path towards PCH</vt:lpstr>
      <vt:lpstr>Related Work and Problem Statement</vt:lpstr>
      <vt:lpstr>Security and Privacy Goals</vt:lpstr>
      <vt:lpstr>Griefing Attack</vt:lpstr>
      <vt:lpstr>PowerPoint 演示文稿</vt:lpstr>
      <vt:lpstr>Commitment scheme</vt:lpstr>
      <vt:lpstr>Homomorphic encryption scheme</vt:lpstr>
      <vt:lpstr>NIZK</vt:lpstr>
      <vt:lpstr>Adaptor signature scheme</vt:lpstr>
      <vt:lpstr>Randomizable signatures on randomizable commitment</vt:lpstr>
      <vt:lpstr>Randomizable signatures on randomizable commitment</vt:lpstr>
      <vt:lpstr>Randomizable signatures on randomizable commitment</vt:lpstr>
      <vt:lpstr>A2L: Anonymous Atomic Locks for Scalability and Interoperability in Payment-Channel Hubs</vt:lpstr>
      <vt:lpstr>PCH Functionality</vt:lpstr>
      <vt:lpstr>Overview</vt:lpstr>
      <vt:lpstr>Registration</vt:lpstr>
      <vt:lpstr>Puzzle promise</vt:lpstr>
      <vt:lpstr>Puzzle solver</vt:lpstr>
      <vt:lpstr>Open and Verify</vt:lpstr>
      <vt:lpstr>Future works</vt:lpstr>
      <vt:lpstr>PowerPoint 演示文稿</vt:lpstr>
      <vt:lpstr>BlindChannel</vt:lpstr>
      <vt:lpstr>Value Privacy</vt:lpstr>
      <vt:lpstr>Atomicity</vt:lpstr>
      <vt:lpstr>Atomicity</vt:lpstr>
      <vt:lpstr>Relationship Anonymity</vt:lpstr>
      <vt:lpstr>Griefing Resistance</vt:lpstr>
      <vt:lpstr>BlindPCH</vt:lpstr>
      <vt:lpstr>PowerPoint 演示文稿</vt:lpstr>
      <vt:lpstr>Blind Adaptor Signature</vt:lpstr>
      <vt:lpstr>Blind Adaptor ECDSA Construction</vt:lpstr>
      <vt:lpstr>Blind Adaptor ECDSA Construction</vt:lpstr>
      <vt:lpstr>Blind Adaptor ECDSA Construction</vt:lpstr>
      <vt:lpstr>PowerPoint 演示文稿</vt:lpstr>
      <vt:lpstr>Outputs and transactions</vt:lpstr>
      <vt:lpstr>Lightning style payment channel</vt:lpstr>
      <vt:lpstr>Lightning style payment channel</vt:lpstr>
      <vt:lpstr>Lightning style payment channel</vt:lpstr>
      <vt:lpstr>Generalized Channel</vt:lpstr>
      <vt:lpstr>Generalized Channel - ASIACRYPT 2021</vt:lpstr>
      <vt:lpstr>Generalized Channel - ASIACRYPT 2021</vt:lpstr>
      <vt:lpstr>BlindChannel</vt:lpstr>
      <vt:lpstr>BlindChannel – Transaction type</vt:lpstr>
      <vt:lpstr>BlindChannel – Create</vt:lpstr>
      <vt:lpstr>Update</vt:lpstr>
      <vt:lpstr>Update</vt:lpstr>
      <vt:lpstr>BlindChannel – Close</vt:lpstr>
      <vt:lpstr>PowerPoint 演示文稿</vt:lpstr>
      <vt:lpstr>Registration</vt:lpstr>
      <vt:lpstr>Puzzle promise</vt:lpstr>
      <vt:lpstr>Puzzle solver</vt:lpstr>
      <vt:lpstr>Open</vt:lpstr>
      <vt:lpstr>PowerPoint 演示文稿</vt:lpstr>
      <vt:lpstr>Performance</vt:lpstr>
      <vt:lpstr>PowerPoint 演示文稿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Stuff</dc:title>
  <dc:creator>peter rindal</dc:creator>
  <cp:lastModifiedBy>X-man</cp:lastModifiedBy>
  <cp:revision>1502</cp:revision>
  <dcterms:created xsi:type="dcterms:W3CDTF">2016-03-23T21:30:21Z</dcterms:created>
  <dcterms:modified xsi:type="dcterms:W3CDTF">2023-09-05T03:28:07Z</dcterms:modified>
</cp:coreProperties>
</file>